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60" r:id="rId2"/>
    <p:sldId id="304" r:id="rId3"/>
    <p:sldId id="305" r:id="rId4"/>
    <p:sldId id="307" r:id="rId5"/>
    <p:sldId id="306" r:id="rId6"/>
    <p:sldId id="308" r:id="rId7"/>
    <p:sldId id="311" r:id="rId8"/>
    <p:sldId id="343" r:id="rId9"/>
    <p:sldId id="341" r:id="rId10"/>
    <p:sldId id="354" r:id="rId11"/>
    <p:sldId id="355" r:id="rId12"/>
    <p:sldId id="352" r:id="rId13"/>
    <p:sldId id="309" r:id="rId14"/>
    <p:sldId id="317" r:id="rId15"/>
    <p:sldId id="319" r:id="rId16"/>
    <p:sldId id="320" r:id="rId17"/>
    <p:sldId id="356" r:id="rId18"/>
    <p:sldId id="357" r:id="rId19"/>
    <p:sldId id="358" r:id="rId20"/>
    <p:sldId id="359" r:id="rId21"/>
    <p:sldId id="321" r:id="rId22"/>
    <p:sldId id="344" r:id="rId23"/>
    <p:sldId id="322" r:id="rId24"/>
    <p:sldId id="345" r:id="rId25"/>
    <p:sldId id="346" r:id="rId26"/>
    <p:sldId id="323" r:id="rId27"/>
    <p:sldId id="325" r:id="rId28"/>
    <p:sldId id="347" r:id="rId29"/>
    <p:sldId id="348" r:id="rId30"/>
    <p:sldId id="326" r:id="rId31"/>
    <p:sldId id="324" r:id="rId32"/>
    <p:sldId id="327" r:id="rId33"/>
    <p:sldId id="329" r:id="rId34"/>
    <p:sldId id="365" r:id="rId35"/>
    <p:sldId id="330" r:id="rId36"/>
    <p:sldId id="367" r:id="rId37"/>
    <p:sldId id="331" r:id="rId38"/>
    <p:sldId id="366" r:id="rId39"/>
    <p:sldId id="332" r:id="rId40"/>
    <p:sldId id="333" r:id="rId41"/>
    <p:sldId id="362" r:id="rId42"/>
    <p:sldId id="360" r:id="rId43"/>
    <p:sldId id="361" r:id="rId44"/>
    <p:sldId id="363" r:id="rId45"/>
    <p:sldId id="364" r:id="rId46"/>
    <p:sldId id="350" r:id="rId47"/>
    <p:sldId id="335" r:id="rId48"/>
    <p:sldId id="336" r:id="rId49"/>
    <p:sldId id="337" r:id="rId50"/>
    <p:sldId id="351" r:id="rId51"/>
    <p:sldId id="338" r:id="rId52"/>
    <p:sldId id="368" r:id="rId53"/>
    <p:sldId id="369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348AA"/>
    <a:srgbClr val="33CCFF"/>
    <a:srgbClr val="000000"/>
    <a:srgbClr val="C6E6E9"/>
    <a:srgbClr val="00B0F0"/>
    <a:srgbClr val="2D2DB9"/>
    <a:srgbClr val="32946A"/>
    <a:srgbClr val="203864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45" autoAdjust="0"/>
    <p:restoredTop sz="98441" autoAdjust="0"/>
  </p:normalViewPr>
  <p:slideViewPr>
    <p:cSldViewPr snapToGrid="0" snapToObjects="1">
      <p:cViewPr varScale="1">
        <p:scale>
          <a:sx n="100" d="100"/>
          <a:sy n="100" d="100"/>
        </p:scale>
        <p:origin x="726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7BAED-97E0-F545-B690-7200EC847ED2}" type="datetime1">
              <a:rPr lang="en-US" smtClean="0"/>
              <a:t>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13790-A747-354D-8890-04DBEBCD3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466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D5694-ADC6-1842-BC09-29688C2D5712}" type="datetime1">
              <a:rPr lang="en-US" smtClean="0"/>
              <a:t>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BCF6-05C7-EF4F-82B8-5DD000FE0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78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32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8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9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Times"/>
                <a:cs typeface="Time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imes"/>
                <a:cs typeface="Time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9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01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3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8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8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4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799" y="4835297"/>
            <a:ext cx="9171038" cy="3082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5239" cy="71171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9860"/>
            <a:ext cx="8229600" cy="569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1738"/>
            <a:ext cx="8229600" cy="3732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6055" y="711714"/>
            <a:ext cx="9155239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6844" y="4789578"/>
            <a:ext cx="9155239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-15075" y="483529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124200" y="4835297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14980" y="4835297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2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/>
  <p:txStyles>
    <p:titleStyle>
      <a:lvl1pPr algn="ctr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Times"/>
          <a:ea typeface="+mj-ea"/>
          <a:cs typeface="Time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"/>
          <a:ea typeface="+mn-ea"/>
          <a:cs typeface="Time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"/>
          <a:ea typeface="+mn-ea"/>
          <a:cs typeface="Time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Times"/>
          <a:ea typeface="+mn-ea"/>
          <a:cs typeface="Time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Times"/>
          <a:ea typeface="+mn-ea"/>
          <a:cs typeface="Time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Times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4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5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6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microsoft.com/office/2007/relationships/media" Target="../media/media6.mp4"/><Relationship Id="rId7" Type="http://schemas.openxmlformats.org/officeDocument/2006/relationships/image" Target="../media/image9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0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"/><Relationship Id="rId2" Type="http://schemas.openxmlformats.org/officeDocument/2006/relationships/image" Target="../media/image10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76251" y="892969"/>
            <a:ext cx="8181974" cy="1102519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Multiscale</a:t>
            </a:r>
            <a:r>
              <a:rPr lang="en-US" dirty="0" smtClean="0">
                <a:solidFill>
                  <a:schemeClr val="tx1"/>
                </a:solidFill>
              </a:rPr>
              <a:t> Modeling of the CRUD Source Term in Pressurized Water Reactors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47701" y="2114551"/>
            <a:ext cx="7848599" cy="2578568"/>
          </a:xfrm>
        </p:spPr>
        <p:txBody>
          <a:bodyPr>
            <a:noAutofit/>
          </a:bodyPr>
          <a:lstStyle/>
          <a:p>
            <a:r>
              <a:rPr lang="en-US" sz="1800" dirty="0" err="1" smtClean="0">
                <a:solidFill>
                  <a:schemeClr val="accent5">
                    <a:lumMod val="50000"/>
                  </a:schemeClr>
                </a:solidFill>
              </a:rPr>
              <a:t>Penghui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 Cao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, Derek Gaston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, Daniel Wells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3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, Dennis Hussey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3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, Michael Short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1</a:t>
            </a:r>
          </a:p>
          <a:p>
            <a:endParaRPr lang="en-US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800" i="1" baseline="30000" dirty="0" smtClean="0">
                <a:solidFill>
                  <a:schemeClr val="accent5">
                    <a:lumMod val="50000"/>
                  </a:schemeClr>
                </a:solidFill>
              </a:rPr>
              <a:t>1 </a:t>
            </a:r>
            <a:r>
              <a:rPr lang="en-US" sz="1800" i="1" dirty="0" smtClean="0">
                <a:solidFill>
                  <a:schemeClr val="accent5">
                    <a:lumMod val="50000"/>
                  </a:schemeClr>
                </a:solidFill>
              </a:rPr>
              <a:t>Department of Nuclear Science and Engineering, MIT, USA</a:t>
            </a:r>
          </a:p>
          <a:p>
            <a:r>
              <a:rPr lang="en-US" sz="1800" i="1" dirty="0" smtClean="0">
                <a:solidFill>
                  <a:schemeClr val="accent5">
                    <a:lumMod val="50000"/>
                  </a:schemeClr>
                </a:solidFill>
              </a:rPr>
              <a:t>Idaho National Laboratory, Idaho Falls, ID, USA</a:t>
            </a:r>
          </a:p>
          <a:p>
            <a:r>
              <a:rPr lang="en-US" sz="1800" i="1" baseline="300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 sz="1800" i="1" dirty="0" smtClean="0">
                <a:solidFill>
                  <a:schemeClr val="accent5">
                    <a:lumMod val="50000"/>
                  </a:schemeClr>
                </a:solidFill>
              </a:rPr>
              <a:t> Electric Power Research Institute (EPRI), Palo Alto, CA &amp; Charlotte, NC, USA</a:t>
            </a:r>
          </a:p>
          <a:p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TMS-2016, Nashville, TN</a:t>
            </a:r>
          </a:p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February 15, 2016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54225" y="79368"/>
            <a:ext cx="328849" cy="28346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59" y="3826344"/>
            <a:ext cx="132884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 for Flexibility, Expandability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the time to choose/develop your modeling framework</a:t>
            </a:r>
          </a:p>
          <a:p>
            <a:pPr lvl="1"/>
            <a:r>
              <a:rPr lang="en-US" dirty="0" smtClean="0"/>
              <a:t>We chose MOOSE, for its abstraction, expandability, and existing tools</a:t>
            </a:r>
          </a:p>
          <a:p>
            <a:pPr lvl="1"/>
            <a:r>
              <a:rPr lang="en-US" dirty="0" smtClean="0"/>
              <a:t>Finite element framework</a:t>
            </a:r>
          </a:p>
          <a:p>
            <a:pPr lvl="1"/>
            <a:r>
              <a:rPr lang="en-US" dirty="0" smtClean="0"/>
              <a:t>Contains many existing,</a:t>
            </a:r>
            <a:br>
              <a:rPr lang="en-US" dirty="0" smtClean="0"/>
            </a:br>
            <a:r>
              <a:rPr lang="en-US" dirty="0" smtClean="0"/>
              <a:t>useful modules for our</a:t>
            </a:r>
            <a:br>
              <a:rPr lang="en-US" dirty="0" smtClean="0"/>
            </a:br>
            <a:r>
              <a:rPr lang="en-US" dirty="0" smtClean="0"/>
              <a:t>CRUD source problem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593" y="1892036"/>
            <a:ext cx="4293765" cy="256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44654" y="4440734"/>
            <a:ext cx="3699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Source: http</a:t>
            </a:r>
            <a:r>
              <a:rPr lang="en-US" sz="1400" dirty="0"/>
              <a:t>://www.mooseframework.org/about/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533650" y="3629026"/>
            <a:ext cx="1695450" cy="11638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533650" y="3762376"/>
            <a:ext cx="3048000" cy="3627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33650" y="3095626"/>
            <a:ext cx="3048000" cy="8096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33650" y="3670722"/>
            <a:ext cx="4905375" cy="80738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532" y="3015242"/>
            <a:ext cx="2423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Phase field module: Useful for oxidation kinetics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10532" y="3554202"/>
            <a:ext cx="242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CRUD deposition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0532" y="3947092"/>
            <a:ext cx="242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1D nodal fluid flow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74316" y="4266640"/>
            <a:ext cx="2423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HUGE existing fuel performance code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08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 for Flexibility, Expandability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the time to develop an </a:t>
            </a:r>
            <a:r>
              <a:rPr lang="en-US" i="1" dirty="0" smtClean="0"/>
              <a:t>efficient workflow</a:t>
            </a:r>
          </a:p>
          <a:p>
            <a:pPr lvl="1"/>
            <a:r>
              <a:rPr lang="en-US" dirty="0" smtClean="0"/>
              <a:t>Learn </a:t>
            </a:r>
            <a:r>
              <a:rPr lang="en-US" i="1" dirty="0" smtClean="0"/>
              <a:t>scripting</a:t>
            </a:r>
            <a:r>
              <a:rPr lang="en-US" dirty="0" smtClean="0"/>
              <a:t> to automate tasks, </a:t>
            </a:r>
            <a:r>
              <a:rPr lang="en-US" i="1" dirty="0" smtClean="0"/>
              <a:t>regular expressions</a:t>
            </a:r>
            <a:r>
              <a:rPr lang="en-US" dirty="0" smtClean="0"/>
              <a:t> to script faster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If you have to repeat</a:t>
            </a:r>
            <a:br>
              <a:rPr lang="en-US" dirty="0" smtClean="0"/>
            </a:br>
            <a:r>
              <a:rPr lang="en-US" dirty="0" smtClean="0"/>
              <a:t>yourself, stop and script!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341" y="1813521"/>
            <a:ext cx="4444668" cy="26668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21341" y="4480323"/>
            <a:ext cx="444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Source: C. Doctorow. </a:t>
            </a:r>
            <a:r>
              <a:rPr lang="en-US" sz="1400" i="1" dirty="0" smtClean="0"/>
              <a:t>The Guardian</a:t>
            </a:r>
            <a:r>
              <a:rPr lang="en-US" sz="1400" dirty="0" smtClean="0"/>
              <a:t>, 12/4/2012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91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 for Flexibility, Expandability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the problem in a </a:t>
            </a:r>
            <a:r>
              <a:rPr lang="en-US" i="1" dirty="0" smtClean="0"/>
              <a:t>modular way</a:t>
            </a:r>
          </a:p>
          <a:p>
            <a:pPr lvl="1"/>
            <a:r>
              <a:rPr lang="en-US" dirty="0" smtClean="0"/>
              <a:t>Each piece of physics should be</a:t>
            </a:r>
            <a:br>
              <a:rPr lang="en-US" dirty="0" smtClean="0"/>
            </a:br>
            <a:r>
              <a:rPr lang="en-US" dirty="0" smtClean="0"/>
              <a:t>able to stand alone</a:t>
            </a:r>
            <a:endParaRPr lang="en-US" dirty="0"/>
          </a:p>
          <a:p>
            <a:pPr lvl="1"/>
            <a:r>
              <a:rPr lang="en-US" dirty="0" smtClean="0"/>
              <a:t>Decide on coupling strategy,</a:t>
            </a:r>
            <a:br>
              <a:rPr lang="en-US" dirty="0" smtClean="0"/>
            </a:br>
            <a:r>
              <a:rPr lang="en-US" dirty="0" err="1" smtClean="0"/>
              <a:t>interscale</a:t>
            </a:r>
            <a:r>
              <a:rPr lang="en-US" dirty="0" smtClean="0"/>
              <a:t> communication early</a:t>
            </a:r>
          </a:p>
          <a:p>
            <a:pPr lvl="1"/>
            <a:endParaRPr lang="en-US" dirty="0"/>
          </a:p>
          <a:p>
            <a:r>
              <a:rPr lang="en-US" dirty="0" smtClean="0"/>
              <a:t>Will save lots of time later!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MIT </a:t>
            </a:r>
            <a:r>
              <a:rPr lang="en-US" dirty="0" err="1" smtClean="0"/>
              <a:t>Mesoscale</a:t>
            </a:r>
            <a:r>
              <a:rPr lang="en-US" dirty="0" smtClean="0"/>
              <a:t> Nuclear Materials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66627" y="4180620"/>
            <a:ext cx="42457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Multiphysics</a:t>
            </a:r>
            <a:r>
              <a:rPr kumimoji="0" lang="en-US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simulation framework for coupling CRUD</a:t>
            </a:r>
            <a:br>
              <a:rPr kumimoji="0" lang="en-US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microstructure effects into fuel performance.</a:t>
            </a:r>
            <a:br>
              <a:rPr kumimoji="0" lang="en-US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Gaston, D., et al.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Ann.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Ener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:45-54 (2015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Simulation data flow chart for RattleSNake, RELAP-7, and BISON used in th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10" y="856766"/>
            <a:ext cx="2669290" cy="339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98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 for Flexibility, Expandability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the time to visualize intermediate variables</a:t>
            </a:r>
          </a:p>
          <a:p>
            <a:pPr lvl="1"/>
            <a:r>
              <a:rPr lang="en-US" dirty="0" smtClean="0"/>
              <a:t>Time spent now pays</a:t>
            </a:r>
            <a:br>
              <a:rPr lang="en-US" dirty="0" smtClean="0"/>
            </a:br>
            <a:r>
              <a:rPr lang="en-US" dirty="0" smtClean="0"/>
              <a:t>off 1,000x later</a:t>
            </a:r>
          </a:p>
          <a:p>
            <a:pPr lvl="1"/>
            <a:r>
              <a:rPr lang="en-US" dirty="0" smtClean="0"/>
              <a:t>Effectively sets up an</a:t>
            </a:r>
            <a:br>
              <a:rPr lang="en-US" dirty="0" smtClean="0"/>
            </a:br>
            <a:r>
              <a:rPr lang="en-US" dirty="0" smtClean="0"/>
              <a:t>automatic debugging</a:t>
            </a:r>
            <a:br>
              <a:rPr lang="en-US" dirty="0" smtClean="0"/>
            </a:br>
            <a:r>
              <a:rPr lang="en-US" dirty="0" smtClean="0"/>
              <a:t>system for you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fission_boron_temp_crud_v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6283" y="1389869"/>
            <a:ext cx="5320145" cy="33250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350" y="4010025"/>
            <a:ext cx="360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Video: CRUD’s effects on the KAIST3A </a:t>
            </a:r>
            <a:r>
              <a:rPr lang="en-US" sz="1400" dirty="0" err="1" smtClean="0"/>
              <a:t>neutronics</a:t>
            </a:r>
            <a:r>
              <a:rPr lang="en-US" sz="1400" dirty="0" smtClean="0"/>
              <a:t> benchmark. Source: Computational </a:t>
            </a:r>
            <a:r>
              <a:rPr lang="en-US" sz="1400" dirty="0" err="1" smtClean="0"/>
              <a:t>Multiphysics</a:t>
            </a:r>
            <a:r>
              <a:rPr lang="en-US" sz="1400" dirty="0" smtClean="0"/>
              <a:t> Group, Idaho National Laboratory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413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860"/>
            <a:ext cx="9144000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Delineating Scales and </a:t>
            </a:r>
            <a:r>
              <a:rPr lang="en-US" dirty="0" err="1" smtClean="0"/>
              <a:t>Interscale</a:t>
            </a:r>
            <a:r>
              <a:rPr lang="en-US" dirty="0" smtClean="0"/>
              <a:t> 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244148"/>
            <a:ext cx="2667000" cy="3014870"/>
            <a:chOff x="3733800" y="2590800"/>
            <a:chExt cx="1752600" cy="1981200"/>
          </a:xfrm>
        </p:grpSpPr>
        <p:sp>
          <p:nvSpPr>
            <p:cNvPr id="7" name="TextBox 6"/>
            <p:cNvSpPr txBox="1"/>
            <p:nvPr/>
          </p:nvSpPr>
          <p:spPr>
            <a:xfrm>
              <a:off x="3783874" y="2611961"/>
              <a:ext cx="1639793" cy="465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Molecular Dynamics (LAMMPS, Sandia)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733800" y="2590800"/>
              <a:ext cx="1752600" cy="19812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825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8125" y="1236880"/>
            <a:ext cx="2680239" cy="3029835"/>
            <a:chOff x="3258125" y="2322730"/>
            <a:chExt cx="2680239" cy="3029835"/>
          </a:xfrm>
        </p:grpSpPr>
        <p:grpSp>
          <p:nvGrpSpPr>
            <p:cNvPr id="12" name="Group 11"/>
            <p:cNvGrpSpPr/>
            <p:nvPr/>
          </p:nvGrpSpPr>
          <p:grpSpPr>
            <a:xfrm>
              <a:off x="3258125" y="2322730"/>
              <a:ext cx="2680239" cy="3029835"/>
              <a:chOff x="5562600" y="2590800"/>
              <a:chExt cx="1752600" cy="198120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09871" y="3895721"/>
                <a:ext cx="1679107" cy="664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MOOSE </a:t>
                </a:r>
                <a:r>
                  <a:rPr lang="en-US" sz="2000" b="1" dirty="0" err="1" smtClean="0">
                    <a:solidFill>
                      <a:schemeClr val="tx1"/>
                    </a:solidFill>
                  </a:rPr>
                  <a:t>Mesoscale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 Oxidation, Diffusion Path Analysis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5562600" y="2590800"/>
                <a:ext cx="1752600" cy="19812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1825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11253" r="14231"/>
            <a:stretch/>
          </p:blipFill>
          <p:spPr>
            <a:xfrm>
              <a:off x="3319986" y="2953648"/>
              <a:ext cx="2560320" cy="126262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519702" y="2405581"/>
              <a:ext cx="21892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E. </a:t>
              </a:r>
              <a:r>
                <a:rPr lang="en-US" sz="1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Broitman</a:t>
              </a:r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R. Becker et al. PRICM-8</a:t>
              </a:r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, 2013.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72289" y="1248605"/>
            <a:ext cx="2669866" cy="3018109"/>
            <a:chOff x="7391400" y="2590801"/>
            <a:chExt cx="1752600" cy="1981200"/>
          </a:xfrm>
        </p:grpSpPr>
        <p:sp>
          <p:nvSpPr>
            <p:cNvPr id="18" name="TextBox 17"/>
            <p:cNvSpPr txBox="1"/>
            <p:nvPr/>
          </p:nvSpPr>
          <p:spPr>
            <a:xfrm>
              <a:off x="7391400" y="2630687"/>
              <a:ext cx="1752599" cy="46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MOOSE </a:t>
              </a:r>
              <a:r>
                <a:rPr lang="en-US" sz="2000" b="1" dirty="0" err="1" smtClean="0">
                  <a:solidFill>
                    <a:schemeClr val="tx1"/>
                  </a:solidFill>
                </a:rPr>
                <a:t>MultiApps</a:t>
              </a:r>
              <a:r>
                <a:rPr lang="en-US" sz="2000" b="1" dirty="0" smtClean="0">
                  <a:solidFill>
                    <a:schemeClr val="tx1"/>
                  </a:solidFill>
                </a:rPr>
                <a:t>, Transfers, RELAP-7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7391400" y="2590801"/>
              <a:ext cx="1752600" cy="19812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825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63" y="2097925"/>
            <a:ext cx="2453037" cy="16168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066085" y="3735483"/>
            <a:ext cx="267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D. Gaston et al., INL </a:t>
            </a:r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Multiphysics</a:t>
            </a: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Group, 2013.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rot="5400000" flipH="1" flipV="1">
            <a:off x="2965974" y="2841764"/>
            <a:ext cx="10869" cy="2823640"/>
          </a:xfrm>
          <a:prstGeom prst="bentConnector3">
            <a:avLst>
              <a:gd name="adj1" fmla="val -2103229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0"/>
            <a:endCxn id="19" idx="0"/>
          </p:cNvCxnSpPr>
          <p:nvPr/>
        </p:nvCxnSpPr>
        <p:spPr>
          <a:xfrm rot="16200000" flipH="1">
            <a:off x="5996870" y="-161746"/>
            <a:ext cx="11725" cy="2808977"/>
          </a:xfrm>
          <a:prstGeom prst="bentConnector3">
            <a:avLst>
              <a:gd name="adj1" fmla="val -19496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5400000" flipH="1">
            <a:off x="6282849" y="2860991"/>
            <a:ext cx="18565" cy="2792882"/>
          </a:xfrm>
          <a:prstGeom prst="bentConnector3">
            <a:avLst>
              <a:gd name="adj1" fmla="val -123134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5535" y="4474145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Pre-computed diffusivity relations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87033" y="4454780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Recalculate environmental conditions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05485" y="683442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local Fe, Ni release rates</a:t>
            </a:r>
            <a:endParaRPr lang="en-US" dirty="0"/>
          </a:p>
        </p:txBody>
      </p:sp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80" y="2005545"/>
            <a:ext cx="2124276" cy="215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70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79" y="896987"/>
            <a:ext cx="5682106" cy="3864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Engineering Scale: What Is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91" y="861738"/>
            <a:ext cx="8229600" cy="3732885"/>
          </a:xfrm>
        </p:spPr>
        <p:txBody>
          <a:bodyPr/>
          <a:lstStyle/>
          <a:p>
            <a:r>
              <a:rPr lang="en-US" dirty="0" smtClean="0"/>
              <a:t>Ultimate goal:</a:t>
            </a:r>
            <a:br>
              <a:rPr lang="en-US" dirty="0" smtClean="0"/>
            </a:br>
            <a:r>
              <a:rPr lang="en-US" dirty="0" smtClean="0"/>
              <a:t>Predict the</a:t>
            </a:r>
            <a:br>
              <a:rPr lang="en-US" dirty="0" smtClean="0"/>
            </a:br>
            <a:r>
              <a:rPr lang="en-US" dirty="0" smtClean="0"/>
              <a:t>Ni &amp; Fe metal</a:t>
            </a:r>
            <a:br>
              <a:rPr lang="en-US" dirty="0" smtClean="0"/>
            </a:br>
            <a:r>
              <a:rPr lang="en-US" dirty="0" smtClean="0"/>
              <a:t>release terms</a:t>
            </a:r>
          </a:p>
          <a:p>
            <a:pPr lvl="1"/>
            <a:r>
              <a:rPr lang="en-US" dirty="0" smtClean="0"/>
              <a:t>Acts as source</a:t>
            </a:r>
            <a:br>
              <a:rPr lang="en-US" dirty="0" smtClean="0"/>
            </a:br>
            <a:r>
              <a:rPr lang="en-US" dirty="0" smtClean="0"/>
              <a:t>term for CRUD</a:t>
            </a:r>
            <a:br>
              <a:rPr lang="en-US" dirty="0" smtClean="0"/>
            </a:br>
            <a:r>
              <a:rPr lang="en-US" dirty="0" smtClean="0"/>
              <a:t>deposition codes</a:t>
            </a:r>
            <a:br>
              <a:rPr lang="en-US" dirty="0" smtClean="0"/>
            </a:br>
            <a:r>
              <a:rPr lang="en-US" dirty="0" smtClean="0"/>
              <a:t>(MAMBA</a:t>
            </a:r>
            <a:r>
              <a:rPr lang="en-US" baseline="30000" dirty="0" smtClean="0"/>
              <a:t>1</a:t>
            </a:r>
            <a:r>
              <a:rPr lang="en-US" dirty="0" smtClean="0"/>
              <a:t>, BOA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484" y="4238154"/>
            <a:ext cx="3116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smtClean="0"/>
              <a:t>1 </a:t>
            </a:r>
            <a:r>
              <a:rPr lang="en-US" sz="1400" dirty="0" smtClean="0"/>
              <a:t>Developed by CASL</a:t>
            </a:r>
          </a:p>
          <a:p>
            <a:r>
              <a:rPr lang="en-US" sz="1400" baseline="30000" dirty="0" smtClean="0"/>
              <a:t>2 </a:t>
            </a:r>
            <a:r>
              <a:rPr lang="en-US" sz="1400" dirty="0" smtClean="0"/>
              <a:t>Developed by EPRI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3788232" y="964644"/>
            <a:ext cx="5329878" cy="3424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rgbClr val="0070C0"/>
                </a:solidFill>
              </a:rPr>
              <a:t>? ? ?</a:t>
            </a:r>
            <a:endParaRPr 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Microscale</a:t>
            </a:r>
            <a:r>
              <a:rPr lang="en-US" dirty="0" smtClean="0"/>
              <a:t>: What Is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 about which oxides are important</a:t>
            </a:r>
          </a:p>
          <a:p>
            <a:r>
              <a:rPr lang="en-US" dirty="0" smtClean="0"/>
              <a:t>Diffusivity data to determine metal release fluxes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2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/>
          <a:stretch/>
        </p:blipFill>
        <p:spPr bwMode="auto">
          <a:xfrm>
            <a:off x="4043528" y="870084"/>
            <a:ext cx="4631055" cy="351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Observations of CRUD from PWRs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NiFe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r>
              <a:rPr lang="en-US" dirty="0" smtClean="0"/>
              <a:t> crystallites</a:t>
            </a:r>
          </a:p>
          <a:p>
            <a:endParaRPr lang="en-US" dirty="0"/>
          </a:p>
          <a:p>
            <a:r>
              <a:rPr lang="en-US" dirty="0" smtClean="0"/>
              <a:t>Some </a:t>
            </a:r>
            <a:r>
              <a:rPr lang="en-US" dirty="0" err="1" smtClean="0"/>
              <a:t>NiO</a:t>
            </a:r>
            <a:r>
              <a:rPr lang="en-US" dirty="0" smtClean="0"/>
              <a:t>, Fe</a:t>
            </a:r>
            <a:r>
              <a:rPr lang="en-US" baseline="-25000" dirty="0" smtClean="0"/>
              <a:t>3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</a:p>
          <a:p>
            <a:endParaRPr lang="en-US" dirty="0"/>
          </a:p>
          <a:p>
            <a:r>
              <a:rPr lang="en-US" dirty="0" smtClean="0"/>
              <a:t>Source term appears</a:t>
            </a:r>
            <a:br>
              <a:rPr lang="en-US" dirty="0" smtClean="0"/>
            </a:br>
            <a:r>
              <a:rPr lang="en-US" dirty="0" smtClean="0"/>
              <a:t>to be </a:t>
            </a:r>
            <a:r>
              <a:rPr lang="en-US" i="1" dirty="0" smtClean="0"/>
              <a:t>particulate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48835" y="4403993"/>
            <a:ext cx="40951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+mj-lt"/>
              </a:rPr>
              <a:t>Short, M. </a:t>
            </a:r>
            <a:r>
              <a:rPr lang="en-US" sz="1050" b="1" dirty="0" err="1">
                <a:solidFill>
                  <a:schemeClr val="tx1"/>
                </a:solidFill>
                <a:latin typeface="+mj-lt"/>
              </a:rPr>
              <a:t>P</a:t>
            </a:r>
            <a:r>
              <a:rPr lang="en-US" sz="1050" b="1" dirty="0" err="1" smtClean="0">
                <a:solidFill>
                  <a:schemeClr val="tx1"/>
                </a:solidFill>
                <a:latin typeface="+mj-lt"/>
              </a:rPr>
              <a:t>.,et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 al. </a:t>
            </a:r>
            <a:r>
              <a:rPr lang="en-US" sz="1050" b="1" i="1" dirty="0" smtClean="0">
                <a:solidFill>
                  <a:schemeClr val="tx1"/>
                </a:solidFill>
                <a:latin typeface="+mj-lt"/>
              </a:rPr>
              <a:t>MRS-B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+mj-lt"/>
              </a:rPr>
              <a:t>39(1):71-77 (2014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)</a:t>
            </a:r>
            <a:endParaRPr lang="en-US" sz="105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223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Observations Become Justified Assumptions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09213"/>
            <a:ext cx="3041390" cy="246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790" y="1298455"/>
            <a:ext cx="2927551" cy="2468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341" y="1309213"/>
            <a:ext cx="3007924" cy="2514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3767335"/>
            <a:ext cx="304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Alloy 600 corrosion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0810" y="3757251"/>
            <a:ext cx="304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Alloy 690 corrosion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02610" y="3757251"/>
            <a:ext cx="304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Alloy 600 oxide film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56" y="4138251"/>
            <a:ext cx="8777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  <a:latin typeface="+mn-lt"/>
              </a:rPr>
              <a:t>P. </a:t>
            </a:r>
            <a:r>
              <a:rPr lang="en-US" sz="1200" b="1" dirty="0" err="1" smtClean="0">
                <a:solidFill>
                  <a:schemeClr val="tx1"/>
                </a:solidFill>
                <a:latin typeface="+mn-lt"/>
              </a:rPr>
              <a:t>Combrade</a:t>
            </a:r>
            <a:r>
              <a:rPr lang="en-US" sz="1200" b="1" dirty="0" smtClean="0">
                <a:solidFill>
                  <a:schemeClr val="tx1"/>
                </a:solidFill>
                <a:latin typeface="+mn-lt"/>
              </a:rPr>
              <a:t> et al. “OXIDATION </a:t>
            </a:r>
            <a:r>
              <a:rPr lang="en-US" sz="1200" b="1" dirty="0">
                <a:solidFill>
                  <a:schemeClr val="tx1"/>
                </a:solidFill>
                <a:latin typeface="+mn-lt"/>
              </a:rPr>
              <a:t>OF NI BASE ALLOYS IN PWR </a:t>
            </a:r>
            <a:r>
              <a:rPr lang="en-US" sz="1200" b="1" dirty="0" smtClean="0">
                <a:solidFill>
                  <a:schemeClr val="tx1"/>
                </a:solidFill>
                <a:latin typeface="+mn-lt"/>
              </a:rPr>
              <a:t>WATER: OXIDE </a:t>
            </a:r>
            <a:r>
              <a:rPr lang="en-US" sz="1200" b="1" dirty="0">
                <a:solidFill>
                  <a:schemeClr val="tx1"/>
                </a:solidFill>
                <a:latin typeface="+mn-lt"/>
              </a:rPr>
              <a:t>LAYERS AND ASSOCIATED DAMAGE TO THE BASE </a:t>
            </a:r>
            <a:r>
              <a:rPr lang="en-US" sz="1200" b="1" dirty="0" smtClean="0">
                <a:solidFill>
                  <a:schemeClr val="tx1"/>
                </a:solidFill>
                <a:latin typeface="+mn-lt"/>
              </a:rPr>
              <a:t>METAL.” </a:t>
            </a:r>
            <a:r>
              <a:rPr lang="en-US" sz="1200" b="1" dirty="0">
                <a:solidFill>
                  <a:schemeClr val="tx1"/>
                </a:solidFill>
                <a:latin typeface="+mn-lt"/>
              </a:rPr>
              <a:t>Proceedings of the 12th International Conference </a:t>
            </a:r>
            <a:r>
              <a:rPr lang="en-US" sz="1200" b="1" dirty="0" smtClean="0">
                <a:solidFill>
                  <a:schemeClr val="tx1"/>
                </a:solidFill>
                <a:latin typeface="+mn-lt"/>
              </a:rPr>
              <a:t>on Environmental </a:t>
            </a:r>
            <a:r>
              <a:rPr lang="en-US" sz="1200" b="1" dirty="0">
                <a:solidFill>
                  <a:schemeClr val="tx1"/>
                </a:solidFill>
                <a:latin typeface="+mn-lt"/>
              </a:rPr>
              <a:t>Degradation of Materials in Nuclear Power System – Water Reactors </a:t>
            </a:r>
            <a:r>
              <a:rPr lang="en-US" sz="1200" b="1" dirty="0" smtClean="0">
                <a:solidFill>
                  <a:schemeClr val="tx1"/>
                </a:solidFill>
                <a:latin typeface="+mn-lt"/>
              </a:rPr>
              <a:t>– </a:t>
            </a:r>
            <a:r>
              <a:rPr lang="en-US" sz="1200" i="1" dirty="0" smtClean="0">
                <a:solidFill>
                  <a:schemeClr val="tx1"/>
                </a:solidFill>
                <a:latin typeface="+mn-lt"/>
              </a:rPr>
              <a:t>Edited </a:t>
            </a:r>
            <a:r>
              <a:rPr lang="en-US" sz="1200" i="1" dirty="0">
                <a:solidFill>
                  <a:schemeClr val="tx1"/>
                </a:solidFill>
                <a:latin typeface="+mn-lt"/>
              </a:rPr>
              <a:t>by T.R. Allen, P.J. King, and L. Nelson </a:t>
            </a:r>
            <a:r>
              <a:rPr lang="en-US" sz="1200" b="1" i="1" dirty="0">
                <a:solidFill>
                  <a:schemeClr val="tx1"/>
                </a:solidFill>
                <a:latin typeface="+mn-lt"/>
              </a:rPr>
              <a:t>TMS (The Minerals, Metals &amp; Materials Society), 2005</a:t>
            </a:r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861738"/>
            <a:ext cx="8229600" cy="3732885"/>
          </a:xfrm>
        </p:spPr>
        <p:txBody>
          <a:bodyPr/>
          <a:lstStyle/>
          <a:p>
            <a:r>
              <a:rPr lang="en-US" dirty="0" smtClean="0"/>
              <a:t>All reactor internals create NiFe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r>
              <a:rPr lang="en-US" dirty="0" smtClean="0"/>
              <a:t> outer oxide crystals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Observations Become Justified Assumptions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1644757" y="857671"/>
            <a:ext cx="7433139" cy="37785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4757" y="4156357"/>
            <a:ext cx="44607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/>
                </a:solidFill>
              </a:rPr>
              <a:t>Source: T. Devine. “</a:t>
            </a:r>
            <a:r>
              <a:rPr lang="en-US" sz="1100" b="1" dirty="0">
                <a:solidFill>
                  <a:schemeClr val="tx1"/>
                </a:solidFill>
              </a:rPr>
              <a:t>Diffusion Path Analysis </a:t>
            </a:r>
            <a:r>
              <a:rPr lang="en-US" sz="1100" b="1" dirty="0" smtClean="0">
                <a:solidFill>
                  <a:schemeClr val="tx1"/>
                </a:solidFill>
              </a:rPr>
              <a:t>of</a:t>
            </a:r>
            <a:br>
              <a:rPr lang="en-US" sz="1100" b="1" dirty="0" smtClean="0">
                <a:solidFill>
                  <a:schemeClr val="tx1"/>
                </a:solidFill>
              </a:rPr>
            </a:br>
            <a:r>
              <a:rPr lang="en-US" sz="1100" b="1" dirty="0" smtClean="0">
                <a:solidFill>
                  <a:schemeClr val="tx1"/>
                </a:solidFill>
              </a:rPr>
              <a:t>Alloy </a:t>
            </a:r>
            <a:r>
              <a:rPr lang="en-US" sz="1100" b="1" dirty="0">
                <a:solidFill>
                  <a:schemeClr val="tx1"/>
                </a:solidFill>
              </a:rPr>
              <a:t>600’s and Alloy </a:t>
            </a:r>
            <a:r>
              <a:rPr lang="en-US" sz="1100" b="1" dirty="0" smtClean="0">
                <a:solidFill>
                  <a:schemeClr val="tx1"/>
                </a:solidFill>
              </a:rPr>
              <a:t>690’s Passive </a:t>
            </a:r>
            <a:r>
              <a:rPr lang="en-US" sz="1100" b="1" dirty="0">
                <a:solidFill>
                  <a:schemeClr val="tx1"/>
                </a:solidFill>
              </a:rPr>
              <a:t>Films </a:t>
            </a:r>
            <a:r>
              <a:rPr lang="en-US" sz="1100" b="1" dirty="0" smtClean="0">
                <a:solidFill>
                  <a:schemeClr val="tx1"/>
                </a:solidFill>
              </a:rPr>
              <a:t>and Understanding/Predicting </a:t>
            </a:r>
            <a:r>
              <a:rPr lang="en-US" sz="1100" b="1" dirty="0" err="1" smtClean="0">
                <a:solidFill>
                  <a:schemeClr val="tx1"/>
                </a:solidFill>
              </a:rPr>
              <a:t>Cation</a:t>
            </a:r>
            <a:r>
              <a:rPr lang="en-US" sz="1100" b="1" dirty="0" smtClean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Release </a:t>
            </a:r>
            <a:r>
              <a:rPr lang="en-US" sz="1100" b="1" dirty="0" smtClean="0">
                <a:solidFill>
                  <a:schemeClr val="tx1"/>
                </a:solidFill>
              </a:rPr>
              <a:t>Rates.” P-TAC Presentation, Nov. 2013.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447800" y="2847975"/>
            <a:ext cx="1800225" cy="8763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1114425" y="2438400"/>
            <a:ext cx="597012" cy="537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250310"/>
            <a:ext cx="1711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Saturation near 1ppb in PWR, fractions of a mole in 138m</a:t>
            </a:r>
            <a:r>
              <a:rPr lang="en-US" baseline="30000" dirty="0" smtClean="0"/>
              <a:t>3</a:t>
            </a:r>
            <a:r>
              <a:rPr lang="en-US" dirty="0" smtClean="0"/>
              <a:t> of coolant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68" y="1834084"/>
            <a:ext cx="5285423" cy="2428874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345300" y="776149"/>
            <a:ext cx="7798700" cy="419449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Many efforts, with CASL</a:t>
            </a:r>
            <a:r>
              <a:rPr lang="en-US" sz="2000" baseline="30000" dirty="0" smtClean="0"/>
              <a:t>1</a:t>
            </a:r>
            <a:r>
              <a:rPr lang="en-US" sz="2000" dirty="0" smtClean="0"/>
              <a:t> leading the way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baseline="30000" dirty="0" smtClean="0"/>
              <a:t>1</a:t>
            </a:r>
            <a:r>
              <a:rPr lang="en-US" sz="2000" dirty="0" smtClean="0"/>
              <a:t>Consortium for the Advanced Simulation of Light Water Reactors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Multiscale</a:t>
            </a:r>
            <a:r>
              <a:rPr lang="en-US" dirty="0" smtClean="0"/>
              <a:t> Modeling for Nuclear Reactors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667" y="1533566"/>
            <a:ext cx="1602275" cy="2498190"/>
          </a:xfrm>
          <a:prstGeom prst="rect">
            <a:avLst/>
          </a:prstGeom>
          <a:effectLst>
            <a:outerShdw blurRad="317500" dist="1397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922593" y="1186421"/>
            <a:ext cx="3348236" cy="1873642"/>
            <a:chOff x="1667434" y="1721225"/>
            <a:chExt cx="11246116" cy="6293224"/>
          </a:xfrm>
        </p:grpSpPr>
        <p:pic>
          <p:nvPicPr>
            <p:cNvPr id="9" name="Picture 3" descr="C:\Documents and Settings\evolp\My Documents\Client Folders\CASL\VelMag\frame00002 (1)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606854" y="2685995"/>
              <a:ext cx="3306696" cy="3424350"/>
            </a:xfrm>
            <a:prstGeom prst="rect">
              <a:avLst/>
            </a:prstGeom>
            <a:noFill/>
          </p:spPr>
        </p:pic>
        <p:pic>
          <p:nvPicPr>
            <p:cNvPr id="10" name="Picture 2" descr="C:\Documents and Settings\evolp\My Documents\Client Folders\CASL\plot_0206 (2)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97797" y="1721225"/>
              <a:ext cx="2717958" cy="6293224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6368526" y="6841865"/>
              <a:ext cx="258186" cy="20439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6296" tIns="73149" rIns="146296" bIns="73149"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rot="10800000" flipV="1">
              <a:off x="4679577" y="7013986"/>
              <a:ext cx="1688954" cy="55939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4432154" y="4905486"/>
              <a:ext cx="2162288" cy="16889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1" idx="3"/>
              <a:endCxn id="11" idx="3"/>
            </p:cNvCxnSpPr>
            <p:nvPr/>
          </p:nvCxnSpPr>
          <p:spPr>
            <a:xfrm>
              <a:off x="6626710" y="6944062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5" descr="C:\Documents and Settings\evolp\My Documents\Client Folders\CASL\plot_0080 (2)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67434" y="4663441"/>
              <a:ext cx="3017520" cy="2928474"/>
            </a:xfrm>
            <a:prstGeom prst="rect">
              <a:avLst/>
            </a:prstGeom>
            <a:noFill/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6088829" y="6131861"/>
              <a:ext cx="3560781" cy="4303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9" descr="C:\Documents and Settings\evolp\My Documents\Client Folders\CASL\VelMag\frame00002 (2)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356029" y="6196407"/>
              <a:ext cx="2402541" cy="474022"/>
            </a:xfrm>
            <a:prstGeom prst="rect">
              <a:avLst/>
            </a:prstGeom>
            <a:noFill/>
          </p:spPr>
        </p:pic>
        <p:sp>
          <p:nvSpPr>
            <p:cNvPr id="19" name="Rectangle 18"/>
            <p:cNvSpPr/>
            <p:nvPr/>
          </p:nvSpPr>
          <p:spPr bwMode="auto">
            <a:xfrm>
              <a:off x="9499001" y="2173047"/>
              <a:ext cx="2850778" cy="1172584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2413" tIns="51206" rIns="102413" bIns="51206" numCol="1" rtlCol="0" anchor="t" anchorCtr="0" compatLnSpc="1">
              <a:prstTxWarp prst="textNoShape">
                <a:avLst/>
              </a:prstTxWarp>
            </a:bodyPr>
            <a:lstStyle/>
            <a:p>
              <a:pPr defTabSz="1024128"/>
              <a:endParaRPr lang="en-US" sz="3200" dirty="0" smtClean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5348691" y="2498130"/>
            <a:ext cx="2980480" cy="1896805"/>
            <a:chOff x="0" y="876300"/>
            <a:chExt cx="8891588" cy="5658692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19200"/>
              <a:ext cx="3381375" cy="333375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313" y="2752725"/>
              <a:ext cx="3381375" cy="333375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863" y="1157288"/>
              <a:ext cx="3133725" cy="3133725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413" y="4781550"/>
              <a:ext cx="1743075" cy="165735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5" y="4457700"/>
              <a:ext cx="1809750" cy="17907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8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5" y="1109663"/>
              <a:ext cx="1295400" cy="12858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 bwMode="auto">
            <a:xfrm>
              <a:off x="6315075" y="2228850"/>
              <a:ext cx="476250" cy="4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>
                <a:latin typeface="Arial" pitchFamily="34" charset="0"/>
                <a:ea typeface="MS PGothic"/>
                <a:cs typeface="MS PGothic"/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3467100" y="3905250"/>
              <a:ext cx="523875" cy="485775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>
                <a:latin typeface="Arial" charset="0"/>
              </a:endParaRPr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581025" y="2371725"/>
              <a:ext cx="523875" cy="485775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>
                <a:latin typeface="Arial" charset="0"/>
              </a:endParaRPr>
            </a:p>
          </p:txBody>
        </p:sp>
        <p:cxnSp>
          <p:nvCxnSpPr>
            <p:cNvPr id="31" name="Straight Connector 17"/>
            <p:cNvCxnSpPr>
              <a:cxnSpLocks noChangeShapeType="1"/>
            </p:cNvCxnSpPr>
            <p:nvPr/>
          </p:nvCxnSpPr>
          <p:spPr bwMode="auto">
            <a:xfrm>
              <a:off x="5638800" y="1123950"/>
              <a:ext cx="1162050" cy="1114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Straight Connector 19"/>
            <p:cNvCxnSpPr>
              <a:cxnSpLocks noChangeShapeType="1"/>
            </p:cNvCxnSpPr>
            <p:nvPr/>
          </p:nvCxnSpPr>
          <p:spPr bwMode="auto">
            <a:xfrm>
              <a:off x="4381500" y="2409825"/>
              <a:ext cx="1943100" cy="285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Straight Connector 21"/>
            <p:cNvCxnSpPr>
              <a:cxnSpLocks noChangeShapeType="1"/>
            </p:cNvCxnSpPr>
            <p:nvPr/>
          </p:nvCxnSpPr>
          <p:spPr bwMode="auto">
            <a:xfrm rot="5400000" flipH="1" flipV="1">
              <a:off x="-709612" y="3195637"/>
              <a:ext cx="2133600" cy="447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Straight Connector 23"/>
            <p:cNvCxnSpPr>
              <a:cxnSpLocks noChangeShapeType="1"/>
            </p:cNvCxnSpPr>
            <p:nvPr/>
          </p:nvCxnSpPr>
          <p:spPr bwMode="auto">
            <a:xfrm rot="16200000" flipH="1">
              <a:off x="471487" y="2995613"/>
              <a:ext cx="2124075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" name="Straight Connector 25"/>
            <p:cNvCxnSpPr>
              <a:cxnSpLocks noChangeShapeType="1"/>
            </p:cNvCxnSpPr>
            <p:nvPr/>
          </p:nvCxnSpPr>
          <p:spPr bwMode="auto">
            <a:xfrm>
              <a:off x="3981450" y="3914775"/>
              <a:ext cx="4114800" cy="857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Straight Connector 27"/>
            <p:cNvCxnSpPr>
              <a:cxnSpLocks noChangeShapeType="1"/>
            </p:cNvCxnSpPr>
            <p:nvPr/>
          </p:nvCxnSpPr>
          <p:spPr bwMode="auto">
            <a:xfrm>
              <a:off x="3476625" y="4400550"/>
              <a:ext cx="2876550" cy="2009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7" name="TextBox 29"/>
            <p:cNvSpPr txBox="1">
              <a:spLocks noChangeArrowheads="1"/>
            </p:cNvSpPr>
            <p:nvPr/>
          </p:nvSpPr>
          <p:spPr bwMode="auto">
            <a:xfrm>
              <a:off x="76201" y="923925"/>
              <a:ext cx="1676400" cy="4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800" dirty="0"/>
                <a:t>DENOVO 12x12</a:t>
              </a:r>
            </a:p>
          </p:txBody>
        </p:sp>
        <p:sp>
          <p:nvSpPr>
            <p:cNvPr id="38" name="TextBox 30"/>
            <p:cNvSpPr txBox="1">
              <a:spLocks noChangeArrowheads="1"/>
            </p:cNvSpPr>
            <p:nvPr/>
          </p:nvSpPr>
          <p:spPr bwMode="auto">
            <a:xfrm>
              <a:off x="3181350" y="6096000"/>
              <a:ext cx="1676400" cy="4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800" dirty="0"/>
                <a:t>DENOVO 50x50</a:t>
              </a:r>
            </a:p>
          </p:txBody>
        </p:sp>
        <p:sp>
          <p:nvSpPr>
            <p:cNvPr id="39" name="TextBox 31"/>
            <p:cNvSpPr txBox="1">
              <a:spLocks noChangeArrowheads="1"/>
            </p:cNvSpPr>
            <p:nvPr/>
          </p:nvSpPr>
          <p:spPr bwMode="auto">
            <a:xfrm>
              <a:off x="7791451" y="876300"/>
              <a:ext cx="1047750" cy="4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800" dirty="0" err="1"/>
                <a:t>DeCART</a:t>
              </a:r>
              <a:endParaRPr lang="en-US" sz="800" dirty="0"/>
            </a:p>
          </p:txBody>
        </p:sp>
      </p:grpSp>
      <p:pic>
        <p:nvPicPr>
          <p:cNvPr id="40" name="Picture 2" descr="C:\Users\jtd\Desktop\Files\Misc\Energy\Nuclear\CASL\PoR-2\2011-05-03_Dedication\I-DEATE\half_assy_power3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t="3269" r="13746" b="4558"/>
          <a:stretch/>
        </p:blipFill>
        <p:spPr bwMode="auto">
          <a:xfrm>
            <a:off x="6435857" y="934190"/>
            <a:ext cx="1414376" cy="187364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4868" y="4016306"/>
            <a:ext cx="398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CASL 2012 Round Table Meeting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1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Choosing What (NOT) To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051418" y="1127227"/>
            <a:ext cx="2959835" cy="892605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051418" y="3027287"/>
            <a:ext cx="2959835" cy="1574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4051418" y="2840429"/>
            <a:ext cx="2959835" cy="37785"/>
          </a:xfrm>
          <a:prstGeom prst="rect">
            <a:avLst/>
          </a:prstGeom>
          <a:solidFill>
            <a:srgbClr val="2D2D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51418" y="2388876"/>
            <a:ext cx="2959835" cy="440826"/>
          </a:xfrm>
          <a:prstGeom prst="rect">
            <a:avLst/>
          </a:prstGeom>
          <a:solidFill>
            <a:srgbClr val="32946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51418" y="2015496"/>
            <a:ext cx="2959835" cy="377851"/>
          </a:xfrm>
          <a:prstGeom prst="rect">
            <a:avLst/>
          </a:prstGeom>
          <a:solidFill>
            <a:srgbClr val="FF6D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" name="Regular Pentagon 10"/>
          <p:cNvSpPr/>
          <p:nvPr/>
        </p:nvSpPr>
        <p:spPr bwMode="auto">
          <a:xfrm>
            <a:off x="4272332" y="1404427"/>
            <a:ext cx="629752" cy="629752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2" name="Regular Pentagon 11"/>
          <p:cNvSpPr/>
          <p:nvPr/>
        </p:nvSpPr>
        <p:spPr bwMode="auto">
          <a:xfrm>
            <a:off x="5733328" y="1548252"/>
            <a:ext cx="472314" cy="472314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3" name="Regular Pentagon 12"/>
          <p:cNvSpPr/>
          <p:nvPr/>
        </p:nvSpPr>
        <p:spPr bwMode="auto">
          <a:xfrm>
            <a:off x="4876940" y="1712173"/>
            <a:ext cx="314876" cy="314876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4" name="Regular Pentagon 13"/>
          <p:cNvSpPr/>
          <p:nvPr/>
        </p:nvSpPr>
        <p:spPr bwMode="auto">
          <a:xfrm>
            <a:off x="6157431" y="1712173"/>
            <a:ext cx="314876" cy="314876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5" name="Regular Pentagon 14"/>
          <p:cNvSpPr/>
          <p:nvPr/>
        </p:nvSpPr>
        <p:spPr bwMode="auto">
          <a:xfrm>
            <a:off x="4065563" y="1759994"/>
            <a:ext cx="251901" cy="251901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7" name="Regular Pentagon 16"/>
          <p:cNvSpPr/>
          <p:nvPr/>
        </p:nvSpPr>
        <p:spPr bwMode="auto">
          <a:xfrm>
            <a:off x="5439343" y="1781761"/>
            <a:ext cx="251901" cy="251901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8" name="Regular Pentagon 17"/>
          <p:cNvSpPr/>
          <p:nvPr/>
        </p:nvSpPr>
        <p:spPr bwMode="auto">
          <a:xfrm>
            <a:off x="6617130" y="1781761"/>
            <a:ext cx="251901" cy="251901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22678" y="1488405"/>
            <a:ext cx="1794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NiFe</a:t>
            </a:r>
            <a:r>
              <a:rPr lang="en-US" sz="1600" b="1" baseline="-25000" dirty="0" smtClean="0">
                <a:solidFill>
                  <a:srgbClr val="C00000"/>
                </a:solidFill>
              </a:rPr>
              <a:t>2</a:t>
            </a:r>
            <a:r>
              <a:rPr lang="en-US" sz="1600" b="1" dirty="0" smtClean="0">
                <a:solidFill>
                  <a:srgbClr val="C00000"/>
                </a:solidFill>
              </a:rPr>
              <a:t>O</a:t>
            </a:r>
            <a:r>
              <a:rPr lang="en-US" sz="1600" b="1" baseline="-25000" dirty="0" smtClean="0">
                <a:solidFill>
                  <a:srgbClr val="C00000"/>
                </a:solidFill>
              </a:rPr>
              <a:t>4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FF6D00"/>
                </a:solidFill>
              </a:rPr>
              <a:t>(</a:t>
            </a:r>
            <a:r>
              <a:rPr lang="en-US" sz="1600" b="1" dirty="0" err="1" smtClean="0">
                <a:solidFill>
                  <a:srgbClr val="FF6D00"/>
                </a:solidFill>
              </a:rPr>
              <a:t>Ni,Fe</a:t>
            </a:r>
            <a:r>
              <a:rPr lang="en-US" sz="1600" b="1" dirty="0" smtClean="0">
                <a:solidFill>
                  <a:srgbClr val="FF6D00"/>
                </a:solidFill>
              </a:rPr>
              <a:t>)(</a:t>
            </a:r>
            <a:r>
              <a:rPr lang="en-US" sz="1600" b="1" dirty="0" err="1" smtClean="0">
                <a:solidFill>
                  <a:srgbClr val="FF6D00"/>
                </a:solidFill>
              </a:rPr>
              <a:t>Cr,Fe</a:t>
            </a:r>
            <a:r>
              <a:rPr lang="en-US" sz="1600" b="1" dirty="0" smtClean="0">
                <a:solidFill>
                  <a:srgbClr val="FF6D00"/>
                </a:solidFill>
              </a:rPr>
              <a:t>)</a:t>
            </a:r>
            <a:r>
              <a:rPr lang="en-US" sz="1600" b="1" baseline="-25000" dirty="0" smtClean="0">
                <a:solidFill>
                  <a:srgbClr val="FF6D00"/>
                </a:solidFill>
              </a:rPr>
              <a:t>2</a:t>
            </a:r>
            <a:r>
              <a:rPr lang="en-US" sz="1600" b="1" dirty="0" smtClean="0">
                <a:solidFill>
                  <a:srgbClr val="FF6D00"/>
                </a:solidFill>
              </a:rPr>
              <a:t>O</a:t>
            </a:r>
            <a:r>
              <a:rPr lang="en-US" sz="1600" b="1" baseline="-25000" dirty="0" smtClean="0">
                <a:solidFill>
                  <a:srgbClr val="FF6D00"/>
                </a:solidFill>
              </a:rPr>
              <a:t>4</a:t>
            </a:r>
          </a:p>
          <a:p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32946A"/>
                </a:solidFill>
              </a:rPr>
              <a:t>(</a:t>
            </a:r>
            <a:r>
              <a:rPr lang="en-US" sz="1600" b="1" dirty="0" err="1" smtClean="0">
                <a:solidFill>
                  <a:srgbClr val="32946A"/>
                </a:solidFill>
              </a:rPr>
              <a:t>Ni,Fe</a:t>
            </a:r>
            <a:r>
              <a:rPr lang="en-US" sz="1600" b="1" dirty="0" smtClean="0">
                <a:solidFill>
                  <a:srgbClr val="32946A"/>
                </a:solidFill>
              </a:rPr>
              <a:t>)Cr</a:t>
            </a:r>
            <a:r>
              <a:rPr lang="en-US" sz="1600" b="1" baseline="-25000" dirty="0" smtClean="0">
                <a:solidFill>
                  <a:srgbClr val="32946A"/>
                </a:solidFill>
              </a:rPr>
              <a:t>2</a:t>
            </a:r>
            <a:r>
              <a:rPr lang="en-US" sz="1600" b="1" dirty="0" smtClean="0">
                <a:solidFill>
                  <a:srgbClr val="32946A"/>
                </a:solidFill>
              </a:rPr>
              <a:t>O</a:t>
            </a:r>
            <a:r>
              <a:rPr lang="en-US" sz="1600" b="1" baseline="-25000" dirty="0" smtClean="0">
                <a:solidFill>
                  <a:srgbClr val="32946A"/>
                </a:solidFill>
              </a:rPr>
              <a:t>4</a:t>
            </a:r>
          </a:p>
          <a:p>
            <a:endParaRPr lang="en-US" sz="4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2D2DB9"/>
                </a:solidFill>
              </a:rPr>
              <a:t>Cr</a:t>
            </a:r>
            <a:r>
              <a:rPr lang="en-US" sz="1600" b="1" baseline="-25000" dirty="0" smtClean="0">
                <a:solidFill>
                  <a:srgbClr val="2D2DB9"/>
                </a:solidFill>
              </a:rPr>
              <a:t>2</a:t>
            </a:r>
            <a:r>
              <a:rPr lang="en-US" sz="1600" b="1" dirty="0" smtClean="0">
                <a:solidFill>
                  <a:srgbClr val="2D2DB9"/>
                </a:solidFill>
              </a:rPr>
              <a:t>O</a:t>
            </a:r>
            <a:r>
              <a:rPr lang="en-US" sz="1600" b="1" baseline="-25000" dirty="0" smtClean="0">
                <a:solidFill>
                  <a:srgbClr val="2D2DB9"/>
                </a:solidFill>
              </a:rPr>
              <a:t>3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Metal with (</a:t>
            </a:r>
            <a:r>
              <a:rPr lang="en-US" sz="1600" b="1" dirty="0" err="1" smtClean="0">
                <a:solidFill>
                  <a:schemeClr val="tx1"/>
                </a:solidFill>
              </a:rPr>
              <a:t>Cr,Ni</a:t>
            </a:r>
            <a:r>
              <a:rPr lang="en-US" sz="1600" b="1" dirty="0" smtClean="0">
                <a:solidFill>
                  <a:schemeClr val="tx1"/>
                </a:solidFill>
              </a:rPr>
              <a:t>) depletion zone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Base alloy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051418" y="2881815"/>
            <a:ext cx="2959835" cy="188925"/>
          </a:xfrm>
          <a:prstGeom prst="rect">
            <a:avLst/>
          </a:prstGeom>
          <a:pattFill prst="wdUpDiag">
            <a:fgClr>
              <a:schemeClr val="accent2"/>
            </a:fgClr>
            <a:bgClr>
              <a:srgbClr val="CCEED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1" name="Right Arrow 20"/>
          <p:cNvSpPr/>
          <p:nvPr/>
        </p:nvSpPr>
        <p:spPr bwMode="auto">
          <a:xfrm flipH="1">
            <a:off x="5009256" y="1092988"/>
            <a:ext cx="1922114" cy="69272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Flow,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Erosion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4212555" y="1862792"/>
            <a:ext cx="700258" cy="1815329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lang="en-US" sz="1400" b="1" dirty="0"/>
          </a:p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</a:t>
            </a:r>
          </a:p>
        </p:txBody>
      </p:sp>
      <p:sp>
        <p:nvSpPr>
          <p:cNvPr id="23" name="Down Arrow 22"/>
          <p:cNvSpPr/>
          <p:nvPr/>
        </p:nvSpPr>
        <p:spPr bwMode="auto">
          <a:xfrm flipV="1">
            <a:off x="5528322" y="1912712"/>
            <a:ext cx="1099328" cy="177015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78570" y="2351156"/>
            <a:ext cx="579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Fe</a:t>
            </a:r>
            <a:endParaRPr lang="en-US" sz="1400" b="1" dirty="0"/>
          </a:p>
          <a:p>
            <a:pPr algn="ctr"/>
            <a:r>
              <a:rPr lang="en-US" sz="1400" b="1" dirty="0"/>
              <a:t>Cr</a:t>
            </a:r>
          </a:p>
          <a:p>
            <a:pPr algn="ctr"/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467664" y="3830443"/>
            <a:ext cx="1844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D2DB9"/>
                </a:solidFill>
              </a:rPr>
              <a:t>Diffusion/Transport</a:t>
            </a:r>
            <a:endParaRPr lang="en-US" sz="1400" b="1" dirty="0">
              <a:solidFill>
                <a:srgbClr val="2D2DB9"/>
              </a:solidFill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1897047" y="1567434"/>
          <a:ext cx="1707873" cy="1908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91"/>
                <a:gridCol w="569291"/>
                <a:gridCol w="569291"/>
              </a:tblGrid>
              <a:tr h="3238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6D00">
                        <a:alpha val="25098"/>
                      </a:srgbClr>
                    </a:solidFill>
                  </a:tcPr>
                </a:tc>
              </a:tr>
              <a:tr h="445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2946A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D2DB9">
                        <a:alpha val="25098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7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03" y="2019832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93097" y="1576978"/>
          <a:ext cx="1707873" cy="1908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91"/>
                <a:gridCol w="569291"/>
                <a:gridCol w="569291"/>
              </a:tblGrid>
              <a:tr h="3238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6D00">
                        <a:alpha val="25098"/>
                      </a:srgbClr>
                    </a:solidFill>
                  </a:tcPr>
                </a:tc>
              </a:tr>
              <a:tr h="445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2946A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D2DB9">
                        <a:alpha val="25098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95113" y="775803"/>
            <a:ext cx="2810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schemeClr val="tx1"/>
                </a:solidFill>
              </a:rPr>
              <a:t>Low </a:t>
            </a:r>
            <a:r>
              <a:rPr lang="en-US" sz="1600" b="1" u="sng" dirty="0" err="1" smtClean="0">
                <a:solidFill>
                  <a:schemeClr val="tx1"/>
                </a:solidFill>
              </a:rPr>
              <a:t>Ni,Fe</a:t>
            </a:r>
            <a:r>
              <a:rPr lang="en-US" sz="1600" b="1" dirty="0" smtClean="0">
                <a:solidFill>
                  <a:schemeClr val="tx1"/>
                </a:solidFill>
              </a:rPr>
              <a:t>         </a:t>
            </a:r>
            <a:r>
              <a:rPr lang="en-US" sz="1600" b="1" u="sng" dirty="0" smtClean="0">
                <a:solidFill>
                  <a:schemeClr val="tx1"/>
                </a:solidFill>
              </a:rPr>
              <a:t>High </a:t>
            </a:r>
            <a:r>
              <a:rPr lang="en-US" sz="1600" b="1" u="sng" dirty="0" err="1" smtClean="0">
                <a:solidFill>
                  <a:schemeClr val="tx1"/>
                </a:solidFill>
              </a:rPr>
              <a:t>Ni,Fe</a:t>
            </a:r>
            <a:endParaRPr lang="en-US" sz="1600" b="1" u="sng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i</a:t>
            </a:r>
            <a:r>
              <a:rPr lang="en-US" sz="1600" b="1" u="sng" dirty="0" smtClean="0">
                <a:solidFill>
                  <a:schemeClr val="tx1"/>
                </a:solidFill>
              </a:rPr>
              <a:t>n coolant</a:t>
            </a:r>
            <a:r>
              <a:rPr lang="en-US" sz="1600" b="1" dirty="0" smtClean="0">
                <a:solidFill>
                  <a:schemeClr val="tx1"/>
                </a:solidFill>
              </a:rPr>
              <a:t>          </a:t>
            </a:r>
            <a:r>
              <a:rPr lang="en-US" sz="1600" b="1" u="sng" dirty="0" smtClean="0">
                <a:solidFill>
                  <a:schemeClr val="tx1"/>
                </a:solidFill>
              </a:rPr>
              <a:t>in coolant</a:t>
            </a:r>
            <a:endParaRPr lang="en-US" sz="1600" b="1" u="sng" dirty="0">
              <a:solidFill>
                <a:schemeClr val="tx1"/>
              </a:solidFill>
            </a:endParaRPr>
          </a:p>
        </p:txBody>
      </p:sp>
      <p:pic>
        <p:nvPicPr>
          <p:cNvPr id="30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03" y="239805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03" y="2801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3" y="2801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3" y="3182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43" y="3182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83" y="3182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43" y="2019832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43" y="2801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32" y="2002417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32" y="2784503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975" y="4312691"/>
            <a:ext cx="3022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/>
                </a:solidFill>
              </a:rPr>
              <a:t>[1] T. Devine, ibid</a:t>
            </a:r>
          </a:p>
          <a:p>
            <a:r>
              <a:rPr lang="en-US" sz="1100" b="1" dirty="0" smtClean="0">
                <a:solidFill>
                  <a:schemeClr val="tx1"/>
                </a:solidFill>
              </a:rPr>
              <a:t>[2] S </a:t>
            </a:r>
            <a:r>
              <a:rPr lang="en-US" sz="1100" b="1" dirty="0" err="1" smtClean="0">
                <a:solidFill>
                  <a:schemeClr val="tx1"/>
                </a:solidFill>
              </a:rPr>
              <a:t>Cisse</a:t>
            </a:r>
            <a:r>
              <a:rPr lang="en-US" sz="1100" b="1" dirty="0" smtClean="0">
                <a:solidFill>
                  <a:schemeClr val="tx1"/>
                </a:solidFill>
              </a:rPr>
              <a:t> et al. </a:t>
            </a:r>
            <a:r>
              <a:rPr lang="en-US" sz="1100" b="1" i="1" dirty="0" smtClean="0">
                <a:solidFill>
                  <a:schemeClr val="tx1"/>
                </a:solidFill>
              </a:rPr>
              <a:t>Corr. Sci.</a:t>
            </a:r>
            <a:r>
              <a:rPr lang="en-US" sz="1100" b="1" dirty="0" smtClean="0">
                <a:solidFill>
                  <a:schemeClr val="tx1"/>
                </a:solidFill>
              </a:rPr>
              <a:t>, 56:209-216 (2012).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411" y="3476163"/>
            <a:ext cx="362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 [1]     [1]                  [1]      [1]      [2]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1900761" y="1847458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2456121" y="1842408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3036557" y="1847458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936" y="240256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Multiply 46"/>
          <p:cNvSpPr/>
          <p:nvPr/>
        </p:nvSpPr>
        <p:spPr>
          <a:xfrm>
            <a:off x="-80361" y="1719303"/>
            <a:ext cx="2060333" cy="1845482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800970" y="2207197"/>
            <a:ext cx="1951880" cy="13575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2924070" y="3564785"/>
            <a:ext cx="102715" cy="573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77108" y="4138220"/>
            <a:ext cx="249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Missing diffusivity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1900761" y="2220530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2452368" y="2620180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3034681" y="2229263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animBg="1"/>
      <p:bldP spid="44" grpId="0" animBg="1"/>
      <p:bldP spid="47" grpId="0" animBg="1"/>
      <p:bldP spid="48" grpId="0" animBg="1"/>
      <p:bldP spid="51" grpId="0"/>
      <p:bldP spid="49" grpId="0" animBg="1"/>
      <p:bldP spid="52" grpId="0" animBg="1"/>
      <p:bldP spid="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Atomistic Scale: What Is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Diffusivity </a:t>
            </a:r>
            <a:r>
              <a:rPr lang="en-US" dirty="0" err="1" smtClean="0"/>
              <a:t>prefactors</a:t>
            </a:r>
            <a:r>
              <a:rPr lang="en-US" dirty="0" smtClean="0"/>
              <a:t>, activation energies for metal diffusion through oxides</a:t>
            </a:r>
          </a:p>
          <a:p>
            <a:pPr lvl="1"/>
            <a:r>
              <a:rPr lang="en-US" dirty="0" smtClean="0"/>
              <a:t>Mechanisms for diffusion of </a:t>
            </a:r>
            <a:r>
              <a:rPr lang="en-US" dirty="0" err="1" smtClean="0"/>
              <a:t>cations</a:t>
            </a:r>
            <a:r>
              <a:rPr lang="en-US" dirty="0" smtClean="0"/>
              <a:t> through oxides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Vacancy_migration_mechanis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0609.6666"/>
                </p14:media>
              </p:ext>
            </p:extLst>
          </p:nvPr>
        </p:nvPicPr>
        <p:blipFill rotWithShape="1">
          <a:blip r:embed="rId6"/>
          <a:srcRect l="31424" r="26909"/>
          <a:stretch>
            <a:fillRect/>
          </a:stretch>
        </p:blipFill>
        <p:spPr>
          <a:xfrm>
            <a:off x="2025503" y="2171785"/>
            <a:ext cx="1312222" cy="2286000"/>
          </a:xfrm>
          <a:prstGeom prst="rect">
            <a:avLst/>
          </a:prstGeom>
        </p:spPr>
      </p:pic>
      <p:pic>
        <p:nvPicPr>
          <p:cNvPr id="7" name="Cr_interstital_migratio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1064" t="25231" r="25026" b="23657"/>
          <a:stretch/>
        </p:blipFill>
        <p:spPr>
          <a:xfrm>
            <a:off x="5473252" y="2171785"/>
            <a:ext cx="2633870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2025" y="4457785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Oxygen diffusion through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4991100" y="4457619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Cation</a:t>
            </a:r>
            <a:r>
              <a:rPr lang="en-US" dirty="0" smtClean="0"/>
              <a:t> diffusion through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88890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55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Unknown Diffusivities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5075" y="4835297"/>
            <a:ext cx="2133600" cy="273844"/>
          </a:xfrm>
        </p:spPr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835297"/>
            <a:ext cx="2895600" cy="273844"/>
          </a:xfrm>
        </p:spPr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2" y="3046648"/>
            <a:ext cx="701675" cy="64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70" y="3020865"/>
            <a:ext cx="68791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57" y="2024062"/>
            <a:ext cx="2990851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2133600" y="3327544"/>
            <a:ext cx="304800" cy="315768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84082"/>
            <a:ext cx="29622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 bwMode="auto">
          <a:xfrm>
            <a:off x="6096000" y="3369969"/>
            <a:ext cx="308256" cy="27334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49" y="2024062"/>
            <a:ext cx="30003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6331105" y="3131844"/>
            <a:ext cx="308256" cy="27334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6400800" y="3338512"/>
            <a:ext cx="304800" cy="32707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29" y="809625"/>
            <a:ext cx="6292671" cy="10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32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860"/>
            <a:ext cx="9144000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Unknown Diffusivities: Cr-Ni Metal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4" y="915430"/>
            <a:ext cx="2438174" cy="257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61670"/>
            <a:ext cx="2692271" cy="26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12" y="897501"/>
            <a:ext cx="2885744" cy="293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3672" y="961670"/>
            <a:ext cx="1251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Cr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74592" y="89750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Ni10Cr90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4600" y="76161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Ni50Cr50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3658014"/>
            <a:ext cx="8305800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Build large cube of an Fe-Cr-Ni alloy, calculate system energy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Remove one atom at a time, recalculate system energy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Repeat steps 1-2 for every atom in every alloy, get statistics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83" y="858125"/>
            <a:ext cx="4051692" cy="358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244254" y="1106610"/>
            <a:ext cx="257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 err="1" smtClean="0">
                <a:solidFill>
                  <a:schemeClr val="tx1"/>
                </a:solidFill>
              </a:rPr>
              <a:t>E</a:t>
            </a:r>
            <a:r>
              <a:rPr lang="en-US" sz="1800" b="1" baseline="-25000" dirty="0" err="1" smtClean="0">
                <a:solidFill>
                  <a:schemeClr val="tx1"/>
                </a:solidFill>
              </a:rPr>
              <a:t>v</a:t>
            </a:r>
            <a:r>
              <a:rPr lang="en-US" sz="1800" b="1" baseline="30000" dirty="0" err="1" smtClean="0">
                <a:solidFill>
                  <a:schemeClr val="tx1"/>
                </a:solidFill>
              </a:rPr>
              <a:t>f</a:t>
            </a:r>
            <a:r>
              <a:rPr lang="en-US" sz="1800" b="1" dirty="0" smtClean="0">
                <a:solidFill>
                  <a:schemeClr val="tx1"/>
                </a:solidFill>
              </a:rPr>
              <a:t>(Ni) is 1.39 eV</a:t>
            </a:r>
          </a:p>
          <a:p>
            <a:pPr algn="r"/>
            <a:r>
              <a:rPr lang="en-US" sz="1800" b="1" dirty="0" err="1" smtClean="0">
                <a:solidFill>
                  <a:schemeClr val="tx1"/>
                </a:solidFill>
              </a:rPr>
              <a:t>E</a:t>
            </a:r>
            <a:r>
              <a:rPr lang="en-US" sz="1800" b="1" baseline="-25000" dirty="0" err="1" smtClean="0">
                <a:solidFill>
                  <a:schemeClr val="tx1"/>
                </a:solidFill>
              </a:rPr>
              <a:t>v</a:t>
            </a:r>
            <a:r>
              <a:rPr lang="en-US" sz="1800" b="1" baseline="30000" dirty="0" err="1" smtClean="0">
                <a:solidFill>
                  <a:schemeClr val="tx1"/>
                </a:solidFill>
              </a:rPr>
              <a:t>f</a:t>
            </a:r>
            <a:r>
              <a:rPr lang="en-US" sz="1800" b="1" dirty="0" smtClean="0">
                <a:solidFill>
                  <a:schemeClr val="tx1"/>
                </a:solidFill>
              </a:rPr>
              <a:t>(Cr) </a:t>
            </a:r>
            <a:r>
              <a:rPr lang="en-US" sz="1800" b="1" dirty="0">
                <a:solidFill>
                  <a:schemeClr val="tx1"/>
                </a:solidFill>
              </a:rPr>
              <a:t>is </a:t>
            </a:r>
            <a:r>
              <a:rPr lang="en-US" sz="1800" b="1" dirty="0" smtClean="0">
                <a:solidFill>
                  <a:schemeClr val="tx1"/>
                </a:solidFill>
              </a:rPr>
              <a:t>2.19 </a:t>
            </a:r>
            <a:r>
              <a:rPr lang="en-US" sz="1800" b="1" dirty="0">
                <a:solidFill>
                  <a:schemeClr val="tx1"/>
                </a:solidFill>
              </a:rPr>
              <a:t>eV</a:t>
            </a:r>
          </a:p>
        </p:txBody>
      </p:sp>
    </p:spTree>
    <p:extLst>
      <p:ext uri="{BB962C8B-B14F-4D97-AF65-F5344CB8AC3E}">
        <p14:creationId xmlns:p14="http://schemas.microsoft.com/office/powerpoint/2010/main" val="329867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860"/>
            <a:ext cx="9144000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Unknown Diffusivities: Alloy 600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535429" y="888081"/>
            <a:ext cx="838949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kern="1200">
                <a:solidFill>
                  <a:srgbClr val="7E002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sz="2400" b="0" dirty="0" smtClean="0">
                <a:solidFill>
                  <a:srgbClr val="000000"/>
                </a:solidFill>
              </a:rPr>
              <a:t>Alloy 600 --Vacancy Formation and Migration Energies</a:t>
            </a:r>
            <a:endParaRPr lang="en-US" sz="2400" b="0" dirty="0">
              <a:solidFill>
                <a:srgbClr val="000000"/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" y="1609725"/>
            <a:ext cx="2618039" cy="2746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80" y="1659421"/>
            <a:ext cx="3115818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2003419"/>
            <a:ext cx="20002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492387" y="1568798"/>
            <a:ext cx="184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Ni Vacancy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968" y="2051044"/>
            <a:ext cx="20288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564190" y="1541754"/>
            <a:ext cx="184015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Cr Vacancy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80" y="1659421"/>
            <a:ext cx="304324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23" y="2069840"/>
            <a:ext cx="1965447" cy="198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529387" y="1585885"/>
            <a:ext cx="184015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Fe Vacancy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80" y="1659421"/>
            <a:ext cx="3050632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80" y="1659421"/>
            <a:ext cx="3092497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358" y="1914525"/>
            <a:ext cx="2531819" cy="246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20" y="1636891"/>
            <a:ext cx="2948815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860"/>
            <a:ext cx="9144000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Unknown Diffusivities: Alloy 690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449704" y="945231"/>
            <a:ext cx="838949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kern="1200">
                <a:solidFill>
                  <a:srgbClr val="7E002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l" defTabSz="1825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7E002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sz="2400" b="0" dirty="0" smtClean="0">
                <a:solidFill>
                  <a:srgbClr val="000000"/>
                </a:solidFill>
              </a:rPr>
              <a:t>Alloy 690 --Vacancy Formation and Migration Energies</a:t>
            </a:r>
            <a:endParaRPr lang="en-US" sz="2400" b="0" dirty="0">
              <a:solidFill>
                <a:srgbClr val="00000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6875"/>
            <a:ext cx="2614818" cy="265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48" y="1666875"/>
            <a:ext cx="3218308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47" y="1681362"/>
            <a:ext cx="3202271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87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Unknown Diffusivities: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9" y="827321"/>
            <a:ext cx="2839126" cy="377851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981200" y="981075"/>
            <a:ext cx="2106948" cy="2725057"/>
            <a:chOff x="1003025" y="1065729"/>
            <a:chExt cx="3816339" cy="49359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025" y="1065729"/>
              <a:ext cx="3816339" cy="493592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61186" y="3473760"/>
              <a:ext cx="143692" cy="1698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8960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659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340586" y="38995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78586" y="34677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883386" y="3912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45386" y="34804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125" y="1699402"/>
            <a:ext cx="3048000" cy="800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975" y="1685925"/>
            <a:ext cx="1495425" cy="8953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29200" y="4226464"/>
            <a:ext cx="4019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[1] R</a:t>
            </a:r>
            <a:r>
              <a:rPr lang="en-US" sz="1200" b="1" dirty="0">
                <a:solidFill>
                  <a:schemeClr val="tx1"/>
                </a:solidFill>
              </a:rPr>
              <a:t>. </a:t>
            </a:r>
            <a:r>
              <a:rPr lang="en-US" sz="1200" b="1" dirty="0" smtClean="0">
                <a:solidFill>
                  <a:schemeClr val="tx1"/>
                </a:solidFill>
              </a:rPr>
              <a:t>Grimes. Phil. Mag. A, 72(3):651-668 (1995).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[2] </a:t>
            </a:r>
            <a:r>
              <a:rPr lang="en-US" sz="1200" b="1" dirty="0" err="1" smtClean="0">
                <a:solidFill>
                  <a:schemeClr val="tx1"/>
                </a:solidFill>
              </a:rPr>
              <a:t>Minervini</a:t>
            </a:r>
            <a:r>
              <a:rPr lang="en-US" sz="1200" b="1" dirty="0" smtClean="0">
                <a:solidFill>
                  <a:schemeClr val="tx1"/>
                </a:solidFill>
              </a:rPr>
              <a:t> et al., </a:t>
            </a:r>
            <a:r>
              <a:rPr lang="en-US" sz="1200" b="1" dirty="0">
                <a:solidFill>
                  <a:schemeClr val="tx1"/>
                </a:solidFill>
              </a:rPr>
              <a:t>J. Mater. Chem., </a:t>
            </a:r>
            <a:r>
              <a:rPr lang="en-US" sz="1200" b="1" dirty="0" smtClean="0">
                <a:solidFill>
                  <a:schemeClr val="tx1"/>
                </a:solidFill>
              </a:rPr>
              <a:t>10:2349-2354 (2000).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19600" y="981075"/>
            <a:ext cx="449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 dirty="0" smtClean="0">
                <a:solidFill>
                  <a:schemeClr val="tx1"/>
                </a:solidFill>
              </a:rPr>
              <a:t>Buckingham potential:</a:t>
            </a:r>
            <a:r>
              <a:rPr lang="en-US" sz="1800" b="1" dirty="0" smtClean="0">
                <a:solidFill>
                  <a:schemeClr val="tx1"/>
                </a:solidFill>
              </a:rPr>
              <a:t> Compensates charge loss due to ionic defects [1-2]</a:t>
            </a:r>
          </a:p>
          <a:p>
            <a:pPr algn="ctr"/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US" sz="1800" b="1" dirty="0" smtClean="0">
              <a:solidFill>
                <a:schemeClr val="tx1"/>
              </a:solidFill>
            </a:endParaRPr>
          </a:p>
          <a:p>
            <a:pPr algn="ctr"/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US" sz="1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800" b="1" u="sng" dirty="0" smtClean="0">
                <a:solidFill>
                  <a:schemeClr val="tx1"/>
                </a:solidFill>
              </a:rPr>
              <a:t>Model:</a:t>
            </a:r>
            <a:r>
              <a:rPr lang="en-US" sz="1800" b="1" dirty="0" smtClean="0">
                <a:solidFill>
                  <a:schemeClr val="tx1"/>
                </a:solidFill>
              </a:rPr>
              <a:t> 18x18x6 </a:t>
            </a:r>
            <a:r>
              <a:rPr lang="en-US" sz="1800" b="1" dirty="0">
                <a:solidFill>
                  <a:schemeClr val="tx1"/>
                </a:solidFill>
              </a:rPr>
              <a:t>hexagonal unit cell with periodic boundary </a:t>
            </a:r>
            <a:r>
              <a:rPr lang="en-US" sz="1800" b="1" dirty="0" smtClean="0">
                <a:solidFill>
                  <a:schemeClr val="tx1"/>
                </a:solidFill>
              </a:rPr>
              <a:t>conditions, 58,320 atoms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3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75" y="59860"/>
            <a:ext cx="9159075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Unknown Diffusivities: O in </a:t>
            </a:r>
            <a:r>
              <a:rPr lang="en-US" dirty="0"/>
              <a:t>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4775" y="857250"/>
            <a:ext cx="2990687" cy="3868057"/>
            <a:chOff x="1003025" y="1065729"/>
            <a:chExt cx="3816339" cy="49359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025" y="1065729"/>
              <a:ext cx="3816339" cy="493592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061186" y="3473760"/>
              <a:ext cx="143692" cy="1698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8960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659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340586" y="38995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78586" y="34677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883386" y="3912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5386" y="34804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62450" y="857273"/>
            <a:ext cx="2990687" cy="3868057"/>
            <a:chOff x="1003025" y="1065729"/>
            <a:chExt cx="3816339" cy="49359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025" y="1065729"/>
              <a:ext cx="3816339" cy="4935928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061186" y="3473760"/>
              <a:ext cx="143692" cy="1698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086586" y="31883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65986" y="36328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832586" y="36074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19986" y="31629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ight Arrow 21"/>
          <p:cNvSpPr/>
          <p:nvPr/>
        </p:nvSpPr>
        <p:spPr bwMode="auto">
          <a:xfrm rot="14018392">
            <a:off x="897925" y="2914568"/>
            <a:ext cx="399616" cy="112424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7571820">
            <a:off x="903907" y="2569221"/>
            <a:ext cx="399616" cy="1124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05036" y="4318432"/>
            <a:ext cx="299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In-plane diffusion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3496" y="4355045"/>
            <a:ext cx="299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Out-of-plane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2995585">
            <a:off x="4066741" y="2806877"/>
            <a:ext cx="238237" cy="112424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19804558">
            <a:off x="3884700" y="2806729"/>
            <a:ext cx="226742" cy="1124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8948638">
            <a:off x="4055092" y="2617964"/>
            <a:ext cx="465580" cy="112424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488" y="85725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Path 1</a:t>
            </a:r>
          </a:p>
          <a:p>
            <a:r>
              <a:rPr lang="en-US" sz="2000" b="1" dirty="0" smtClean="0">
                <a:solidFill>
                  <a:srgbClr val="FFFF00"/>
                </a:solidFill>
              </a:rPr>
              <a:t>Path 2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9437" y="820293"/>
            <a:ext cx="121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Path 3</a:t>
            </a:r>
          </a:p>
          <a:p>
            <a:r>
              <a:rPr lang="en-US" sz="2000" b="1" dirty="0" smtClean="0">
                <a:solidFill>
                  <a:srgbClr val="FFFF00"/>
                </a:solidFill>
              </a:rPr>
              <a:t>Path 4</a:t>
            </a:r>
          </a:p>
          <a:p>
            <a:r>
              <a:rPr lang="en-US" sz="2000" b="1" dirty="0" smtClean="0">
                <a:solidFill>
                  <a:srgbClr val="00B050"/>
                </a:solidFill>
              </a:rPr>
              <a:t>Path 5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4945" t="4469" r="7265"/>
          <a:stretch/>
        </p:blipFill>
        <p:spPr>
          <a:xfrm>
            <a:off x="6099049" y="857250"/>
            <a:ext cx="3042631" cy="2748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561039"/>
                  </p:ext>
                </p:extLst>
              </p:nvPr>
            </p:nvGraphicFramePr>
            <p:xfrm>
              <a:off x="5602929" y="1790287"/>
              <a:ext cx="3443591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15175"/>
                    <a:gridCol w="842441"/>
                    <a:gridCol w="742950"/>
                    <a:gridCol w="704850"/>
                    <a:gridCol w="638175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Path</a:t>
                          </a:r>
                          <a:endParaRPr lang="en-US" sz="1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Migration barrier</a:t>
                          </a:r>
                          <a:r>
                            <a:rPr lang="en-US" sz="1200" baseline="0" dirty="0" smtClean="0"/>
                            <a:t> (eV)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Jump distance </a:t>
                          </a:r>
                          <a:r>
                            <a:rPr lang="en-US" sz="1200" baseline="0" dirty="0" smtClean="0"/>
                            <a:t>(Å)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𝒂𝒃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 smtClean="0"/>
                        </a:p>
                        <a:p>
                          <a:pPr algn="ctr"/>
                          <a:r>
                            <a:rPr lang="en-US" sz="1200" dirty="0" smtClean="0"/>
                            <a:t>(in-plane)</a:t>
                          </a:r>
                          <a:endParaRPr lang="en-US" sz="1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 smtClean="0"/>
                            <a:t> (out of plane)</a:t>
                          </a:r>
                          <a:endParaRPr lang="en-US" sz="1200" dirty="0"/>
                        </a:p>
                      </a:txBody>
                      <a:tcPr anchor="b"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0.425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2.38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1.38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2.74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1.53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2.27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1.63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2.85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1.72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5.532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4.13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3.45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561039"/>
                  </p:ext>
                </p:extLst>
              </p:nvPr>
            </p:nvGraphicFramePr>
            <p:xfrm>
              <a:off x="5602929" y="1790287"/>
              <a:ext cx="3443591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15175"/>
                    <a:gridCol w="842441"/>
                    <a:gridCol w="742950"/>
                    <a:gridCol w="704850"/>
                    <a:gridCol w="638175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Path</a:t>
                          </a:r>
                          <a:endParaRPr lang="en-US" sz="1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Migration barrier</a:t>
                          </a:r>
                          <a:r>
                            <a:rPr lang="en-US" sz="1200" baseline="0" dirty="0" smtClean="0"/>
                            <a:t> (eV)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Jump distance </a:t>
                          </a:r>
                          <a:r>
                            <a:rPr lang="en-US" sz="1200" baseline="0" dirty="0" smtClean="0"/>
                            <a:t>(Å)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4"/>
                          <a:stretch>
                            <a:fillRect l="-298276" t="-654" r="-93966" b="-220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4"/>
                          <a:stretch>
                            <a:fillRect l="-440000" t="-654" r="-3810" b="-220261"/>
                          </a:stretch>
                        </a:blip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0.425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2.38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1.38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2.74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1.53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2.27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1.63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2.85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1.72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5.532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4.13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3.45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5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Unknown Diffusivities: Cr in </a:t>
            </a:r>
            <a:r>
              <a:rPr lang="en-US" dirty="0"/>
              <a:t>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709" t="4811" r="7265"/>
          <a:stretch/>
        </p:blipFill>
        <p:spPr>
          <a:xfrm>
            <a:off x="4438625" y="1006376"/>
            <a:ext cx="4025521" cy="35723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28600" y="876300"/>
            <a:ext cx="2725712" cy="3605822"/>
            <a:chOff x="5853723" y="1119797"/>
            <a:chExt cx="3952875" cy="5229225"/>
          </a:xfrm>
        </p:grpSpPr>
        <p:pic>
          <p:nvPicPr>
            <p:cNvPr id="8" name="Picture 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853723" y="1119797"/>
              <a:ext cx="3952875" cy="522922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90947" y="3372770"/>
              <a:ext cx="250214" cy="2473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970347" y="29222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957647" y="38112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170247" y="33667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491047" y="2922220"/>
              <a:ext cx="237514" cy="25339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745047" y="3354020"/>
              <a:ext cx="237514" cy="25339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6781217" y="3486477"/>
              <a:ext cx="295187" cy="3746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920217" y="3105351"/>
              <a:ext cx="549887" cy="32717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6974805" y="3509885"/>
              <a:ext cx="770242" cy="4143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970347" y="3986393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74800" y="2767149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29593" y="3277210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57400" y="1028700"/>
            <a:ext cx="1676401" cy="3686653"/>
            <a:chOff x="1659051" y="1119797"/>
            <a:chExt cx="2310649" cy="5081456"/>
          </a:xfrm>
        </p:grpSpPr>
        <p:pic>
          <p:nvPicPr>
            <p:cNvPr id="22" name="Picture 21"/>
            <p:cNvPicPr/>
            <p:nvPr/>
          </p:nvPicPr>
          <p:blipFill rotWithShape="1">
            <a:blip r:embed="rId4"/>
            <a:srcRect l="13457" r="12525"/>
            <a:stretch/>
          </p:blipFill>
          <p:spPr>
            <a:xfrm>
              <a:off x="1659051" y="1119797"/>
              <a:ext cx="2310649" cy="5081456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070100" y="4187004"/>
              <a:ext cx="320982" cy="3374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012066" y="2825120"/>
              <a:ext cx="417115" cy="45209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7495" y="5064907"/>
              <a:ext cx="466642" cy="63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48699" y="2830649"/>
              <a:ext cx="466642" cy="63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5</a:t>
              </a:r>
              <a:endParaRPr lang="en-US" b="1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236677" y="4430513"/>
              <a:ext cx="4806" cy="72832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4"/>
            </p:cNvCxnSpPr>
            <p:nvPr/>
          </p:nvCxnSpPr>
          <p:spPr>
            <a:xfrm flipH="1">
              <a:off x="2217199" y="3277210"/>
              <a:ext cx="3425" cy="91896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8316266"/>
                  </p:ext>
                </p:extLst>
              </p:nvPr>
            </p:nvGraphicFramePr>
            <p:xfrm>
              <a:off x="4114800" y="1447191"/>
              <a:ext cx="4724400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85800"/>
                    <a:gridCol w="1219200"/>
                    <a:gridCol w="990600"/>
                    <a:gridCol w="838200"/>
                    <a:gridCol w="990600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 smtClean="0"/>
                        </a:p>
                        <a:p>
                          <a:pPr algn="ctr"/>
                          <a:r>
                            <a:rPr lang="en-US" dirty="0" smtClean="0"/>
                            <a:t>(in-plane)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(out-of-plane)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0.971</a:t>
                          </a:r>
                          <a:endParaRPr lang="en-US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2.87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2.84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0.385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8.19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0.385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1.23</a:t>
                          </a:r>
                          <a:endParaRPr lang="en-US" b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8316266"/>
                  </p:ext>
                </p:extLst>
              </p:nvPr>
            </p:nvGraphicFramePr>
            <p:xfrm>
              <a:off x="4114800" y="1447191"/>
              <a:ext cx="4724400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85800"/>
                    <a:gridCol w="1219200"/>
                    <a:gridCol w="990600"/>
                    <a:gridCol w="838200"/>
                    <a:gridCol w="990600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45652" t="-3268" r="-121014" b="-220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79630" t="-3268" r="-3086" b="-220261"/>
                          </a:stretch>
                        </a:blip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0.971</a:t>
                          </a:r>
                          <a:endParaRPr lang="en-US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2.87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2.84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0.385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8.19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0.385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1.23</a:t>
                          </a:r>
                          <a:endParaRPr lang="en-US" b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753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Diffusion Coefficients in </a:t>
            </a:r>
            <a:r>
              <a:rPr lang="en-US" dirty="0"/>
              <a:t>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035"/>
            <a:ext cx="4688182" cy="36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182" y="948104"/>
            <a:ext cx="4688182" cy="36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4628" y="1409563"/>
                <a:ext cx="6707108" cy="243624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O diffusivity: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𝟒𝟐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 dirty="0" smtClean="0">
                    <a:latin typeface="+mj-lt"/>
                  </a:rPr>
                  <a:t> (plus doping effects)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Cr diffusivity: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𝟗𝟕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𝟓𝟓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 smtClean="0">
                  <a:latin typeface="+mj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Fe diffusivity: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𝟓𝟏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𝟎𝟐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 smtClean="0">
                  <a:latin typeface="+mj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Ni diffusivity: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𝟓𝟎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𝟐𝟖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628" y="1409563"/>
                <a:ext cx="6707108" cy="2436244"/>
              </a:xfrm>
              <a:prstGeom prst="rect">
                <a:avLst/>
              </a:prstGeom>
              <a:blipFill rotWithShape="0">
                <a:blip r:embed="rId4"/>
                <a:stretch>
                  <a:fillRect l="-725" b="-2730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41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72650" y="777725"/>
            <a:ext cx="7798700" cy="108759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Chalk River Unidentified Deposits: Corrosion deposits on fuel rods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Multiscale</a:t>
            </a:r>
            <a:r>
              <a:rPr lang="en-US" dirty="0" smtClean="0"/>
              <a:t> Modeling: Focus on CRUD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7" name="Picture 5" descr="C:\Documents and Settings\Ronald Ballinger\My Documents\MIT\MMM\MAMBA-Co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24457" y="1244354"/>
            <a:ext cx="1344145" cy="3122738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/>
          <a:stretch/>
        </p:blipFill>
        <p:spPr bwMode="auto">
          <a:xfrm>
            <a:off x="80716" y="1524000"/>
            <a:ext cx="3827318" cy="290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4363556" y="3481126"/>
            <a:ext cx="1295400" cy="117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 smtClean="0">
                <a:solidFill>
                  <a:schemeClr val="tx1"/>
                </a:solidFill>
                <a:latin typeface="Arial"/>
              </a:rPr>
              <a:t>CRUD cross section showing typical structure</a:t>
            </a:r>
            <a:endParaRPr lang="en-US" altLang="en-US" sz="1400" kern="0" dirty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2" name="AutoShape 12"/>
          <p:cNvCxnSpPr>
            <a:cxnSpLocks noChangeShapeType="1"/>
          </p:cNvCxnSpPr>
          <p:nvPr/>
        </p:nvCxnSpPr>
        <p:spPr bwMode="auto">
          <a:xfrm flipH="1">
            <a:off x="3886748" y="4076189"/>
            <a:ext cx="504382" cy="124905"/>
          </a:xfrm>
          <a:prstGeom prst="straightConnector1">
            <a:avLst/>
          </a:prstGeom>
          <a:noFill/>
          <a:ln w="38160">
            <a:solidFill>
              <a:srgbClr val="F261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497526" y="1248159"/>
            <a:ext cx="4476534" cy="84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 smtClean="0">
                <a:solidFill>
                  <a:schemeClr val="tx1"/>
                </a:solidFill>
                <a:latin typeface="Arial"/>
              </a:rPr>
              <a:t>Corrosion products deposit as CRUD on fuel rods</a:t>
            </a:r>
            <a:endParaRPr lang="en-US" altLang="en-US" sz="1400" kern="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80716" y="2060164"/>
            <a:ext cx="1201151" cy="78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 smtClean="0">
                <a:solidFill>
                  <a:schemeClr val="tx1"/>
                </a:solidFill>
                <a:latin typeface="Arial"/>
              </a:rPr>
              <a:t>CRUD constituent phases</a:t>
            </a:r>
            <a:endParaRPr lang="en-US" altLang="en-US" sz="1400" kern="0" dirty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6" name="AutoShape 12"/>
          <p:cNvCxnSpPr>
            <a:cxnSpLocks noChangeShapeType="1"/>
          </p:cNvCxnSpPr>
          <p:nvPr/>
        </p:nvCxnSpPr>
        <p:spPr bwMode="auto">
          <a:xfrm>
            <a:off x="122713" y="2872990"/>
            <a:ext cx="487303" cy="523099"/>
          </a:xfrm>
          <a:prstGeom prst="straightConnector1">
            <a:avLst/>
          </a:prstGeom>
          <a:noFill/>
          <a:ln w="38160">
            <a:solidFill>
              <a:srgbClr val="F261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" name="Rectangle 27"/>
          <p:cNvSpPr/>
          <p:nvPr/>
        </p:nvSpPr>
        <p:spPr>
          <a:xfrm>
            <a:off x="706933" y="4448924"/>
            <a:ext cx="33844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+mj-lt"/>
              </a:rPr>
              <a:t>Short, M. </a:t>
            </a:r>
            <a:r>
              <a:rPr lang="en-US" sz="1050" b="1" dirty="0" err="1">
                <a:solidFill>
                  <a:schemeClr val="tx1"/>
                </a:solidFill>
                <a:latin typeface="+mj-lt"/>
              </a:rPr>
              <a:t>P</a:t>
            </a:r>
            <a:r>
              <a:rPr lang="en-US" sz="1050" b="1" dirty="0" err="1" smtClean="0">
                <a:solidFill>
                  <a:schemeClr val="tx1"/>
                </a:solidFill>
                <a:latin typeface="+mj-lt"/>
              </a:rPr>
              <a:t>.,et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 al. </a:t>
            </a:r>
            <a:r>
              <a:rPr lang="en-US" sz="1050" b="1" i="1" dirty="0" smtClean="0">
                <a:solidFill>
                  <a:schemeClr val="tx1"/>
                </a:solidFill>
                <a:latin typeface="+mj-lt"/>
              </a:rPr>
              <a:t>MRS-B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+mj-lt"/>
              </a:rPr>
              <a:t>39(1):71-77 (2014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)</a:t>
            </a:r>
            <a:endParaRPr lang="en-US" sz="105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3223327" y="2374704"/>
            <a:ext cx="280998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>
            <a:off x="6968602" y="2013630"/>
            <a:ext cx="1793561" cy="3145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flipH="1">
            <a:off x="6948506" y="3455091"/>
            <a:ext cx="1793561" cy="3145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014992" y="1742252"/>
            <a:ext cx="159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hot leg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048989" y="3714934"/>
            <a:ext cx="159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cold leg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600402" y="1155561"/>
            <a:ext cx="1448587" cy="3211532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271597" y="4448924"/>
            <a:ext cx="2049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CASL phase I scope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99205" y="2483677"/>
            <a:ext cx="1631620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What about the CRUD source term?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660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Unknown Diffusivities: (</a:t>
            </a:r>
            <a:r>
              <a:rPr lang="en-US" dirty="0" err="1" smtClean="0"/>
              <a:t>Fe,Ni</a:t>
            </a:r>
            <a:r>
              <a:rPr lang="en-US" dirty="0" smtClean="0"/>
              <a:t>)Cr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87" y="1976733"/>
            <a:ext cx="3242311" cy="2731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959" y="1934387"/>
            <a:ext cx="3294964" cy="2776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381" y="1934386"/>
            <a:ext cx="3294965" cy="27760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861738"/>
            <a:ext cx="8229600" cy="3732885"/>
          </a:xfrm>
        </p:spPr>
        <p:txBody>
          <a:bodyPr/>
          <a:lstStyle/>
          <a:p>
            <a:r>
              <a:rPr lang="en-US" dirty="0" smtClean="0"/>
              <a:t>Compute with high vacancy density (like high temperature)</a:t>
            </a:r>
          </a:p>
          <a:p>
            <a:r>
              <a:rPr lang="en-US" dirty="0" smtClean="0"/>
              <a:t>Scale down to correct temperature’s vacancy concentration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Unknown Diffusivities: (</a:t>
            </a:r>
            <a:r>
              <a:rPr lang="en-US" dirty="0" err="1" smtClean="0"/>
              <a:t>Fe,Ni</a:t>
            </a:r>
            <a:r>
              <a:rPr lang="en-US" dirty="0" smtClean="0"/>
              <a:t>)Cr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" y="1984832"/>
            <a:ext cx="3072790" cy="2609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483" y="1984832"/>
            <a:ext cx="3214264" cy="2616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273" y="1992121"/>
            <a:ext cx="3072789" cy="260911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861738"/>
            <a:ext cx="8229600" cy="3732885"/>
          </a:xfrm>
        </p:spPr>
        <p:txBody>
          <a:bodyPr/>
          <a:lstStyle/>
          <a:p>
            <a:r>
              <a:rPr lang="en-US" dirty="0" smtClean="0"/>
              <a:t>Compute with high vacancy density (like high temperature)</a:t>
            </a:r>
          </a:p>
          <a:p>
            <a:r>
              <a:rPr lang="en-US" dirty="0" smtClean="0"/>
              <a:t>Scale down to correct temperature’s vacancy concentration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Overall Diffusion Coefficients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7567" y="810848"/>
                <a:ext cx="4233708" cy="214417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600" b="1" dirty="0" smtClean="0">
                    <a:latin typeface="+mj-lt"/>
                  </a:rPr>
                  <a:t>O diffusivity: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600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sSup>
                      <m:sSup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𝟒𝟐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600" b="1" dirty="0" smtClean="0">
                  <a:latin typeface="+mj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600" b="1" dirty="0" smtClean="0">
                    <a:latin typeface="+mj-lt"/>
                  </a:rPr>
                  <a:t>Cr diffusivity: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𝟗𝟕</m:t>
                    </m:r>
                  </m:oMath>
                </a14:m>
                <a:r>
                  <a:rPr lang="en-US" sz="1600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𝟓𝟓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600" b="1" dirty="0" smtClean="0">
                  <a:latin typeface="+mj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600" b="1" dirty="0" smtClean="0">
                    <a:latin typeface="+mj-lt"/>
                  </a:rPr>
                  <a:t>Fe diffusivity: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𝟓𝟏</m:t>
                    </m:r>
                  </m:oMath>
                </a14:m>
                <a:r>
                  <a:rPr lang="en-US" sz="1600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𝟎𝟐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600" b="1" dirty="0" smtClean="0">
                  <a:latin typeface="+mj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600" b="1" dirty="0" smtClean="0">
                    <a:latin typeface="+mj-lt"/>
                  </a:rPr>
                  <a:t>Ni diffusivity: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𝟓𝟎</m:t>
                    </m:r>
                  </m:oMath>
                </a14:m>
                <a:r>
                  <a:rPr lang="en-US" sz="1600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𝟐𝟖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6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67" y="810848"/>
                <a:ext cx="4233708" cy="2144177"/>
              </a:xfrm>
              <a:prstGeom prst="rect">
                <a:avLst/>
              </a:prstGeom>
              <a:blipFill rotWithShape="0">
                <a:blip r:embed="rId2"/>
                <a:stretch>
                  <a:fillRect l="-717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7567" y="3025935"/>
                <a:ext cx="7459229" cy="171688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 smtClean="0">
                    <a:latin typeface="+mj-lt"/>
                  </a:rPr>
                  <a:t>Oxygen diffusivity: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600" b="1" dirty="0" smtClean="0">
                    <a:latin typeface="+mj-lt"/>
                  </a:rPr>
                  <a:t>1.9x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sSup>
                      <m:sSup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𝟖𝟓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b="1" dirty="0" smtClean="0">
                    <a:latin typeface="+mj-lt"/>
                  </a:rPr>
                  <a:t> + (1-r)*2.5x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𝟕𝟑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600" b="1" dirty="0" smtClean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b="1" dirty="0" smtClean="0">
                    <a:latin typeface="+mj-lt"/>
                  </a:rPr>
                  <a:t>Cr diffusivity: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600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b="1" dirty="0">
                    <a:latin typeface="+mj-lt"/>
                  </a:rPr>
                  <a:t> + (1-r</a:t>
                </a:r>
                <a:r>
                  <a:rPr lang="en-US" sz="1600" b="1" dirty="0" smtClean="0">
                    <a:latin typeface="+mj-lt"/>
                  </a:rPr>
                  <a:t>)*5.6x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𝟕𝟓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600" b="1" dirty="0" smtClean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b="1" dirty="0" smtClean="0">
                    <a:latin typeface="+mj-lt"/>
                  </a:rPr>
                  <a:t>Fe diffusivity: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600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𝟑𝟗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600" b="1" dirty="0" smtClean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b="1" dirty="0" smtClean="0">
                    <a:latin typeface="+mj-lt"/>
                  </a:rPr>
                  <a:t>Ni diffusivity: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600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𝟑𝟐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b="1" dirty="0" smtClean="0">
                    <a:latin typeface="+mj-lt"/>
                  </a:rPr>
                  <a:t>		</a:t>
                </a:r>
                <a:r>
                  <a:rPr lang="en-US" sz="1600" b="1" u="sng" dirty="0" smtClean="0">
                    <a:latin typeface="+mj-lt"/>
                  </a:rPr>
                  <a:t>Composition: (</a:t>
                </a:r>
                <a:r>
                  <a:rPr lang="en-US" sz="1600" b="1" u="sng" dirty="0" err="1" smtClean="0">
                    <a:latin typeface="+mj-lt"/>
                  </a:rPr>
                  <a:t>Fe</a:t>
                </a:r>
                <a:r>
                  <a:rPr lang="en-US" sz="1600" b="1" u="sng" baseline="-25000" dirty="0" err="1" smtClean="0">
                    <a:latin typeface="+mj-lt"/>
                  </a:rPr>
                  <a:t>r</a:t>
                </a:r>
                <a:r>
                  <a:rPr lang="en-US" sz="1600" b="1" u="sng" dirty="0" err="1" smtClean="0">
                    <a:latin typeface="+mj-lt"/>
                  </a:rPr>
                  <a:t>Ni</a:t>
                </a:r>
                <a:r>
                  <a:rPr lang="en-US" sz="1600" b="1" u="sng" baseline="-25000" dirty="0" smtClean="0">
                    <a:latin typeface="+mj-lt"/>
                  </a:rPr>
                  <a:t>(1-r)</a:t>
                </a:r>
                <a:r>
                  <a:rPr lang="en-US" sz="1600" b="1" u="sng" dirty="0" smtClean="0">
                    <a:latin typeface="+mj-lt"/>
                  </a:rPr>
                  <a:t>)Cr</a:t>
                </a:r>
                <a:r>
                  <a:rPr lang="en-US" sz="1600" b="1" u="sng" baseline="-25000" dirty="0" smtClean="0">
                    <a:latin typeface="+mj-lt"/>
                  </a:rPr>
                  <a:t>2</a:t>
                </a:r>
                <a:r>
                  <a:rPr lang="en-US" sz="1600" b="1" u="sng" dirty="0" smtClean="0">
                    <a:latin typeface="+mj-lt"/>
                  </a:rPr>
                  <a:t>O</a:t>
                </a:r>
                <a:r>
                  <a:rPr lang="en-US" sz="1600" b="1" u="sng" baseline="-25000" dirty="0" smtClean="0">
                    <a:latin typeface="+mj-lt"/>
                  </a:rPr>
                  <a:t>4</a:t>
                </a:r>
                <a:endParaRPr lang="en-US" sz="1600" b="1" u="sng" baseline="-25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67" y="3025935"/>
                <a:ext cx="7459229" cy="1716880"/>
              </a:xfrm>
              <a:prstGeom prst="rect">
                <a:avLst/>
              </a:prstGeom>
              <a:blipFill rotWithShape="0">
                <a:blip r:embed="rId3"/>
                <a:stretch>
                  <a:fillRect l="-408" b="-351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0" y="853710"/>
                <a:ext cx="2200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𝑫𝒊𝒇𝒇𝒖𝒔𝒊𝒐𝒏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853710"/>
                <a:ext cx="220079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324" t="-2222" r="-83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36426" y="2696055"/>
                <a:ext cx="3012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𝑫𝒊𝒇𝒇𝒖𝒔𝒊𝒐𝒏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𝑭𝒆</m:t>
                          </m:r>
                        </m:e>
                      </m:d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426" y="2696055"/>
                <a:ext cx="301274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227" t="-2174" r="-40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2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Microscale</a:t>
            </a:r>
            <a:r>
              <a:rPr lang="en-US" dirty="0" smtClean="0"/>
              <a:t> Model Assumptions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816" t="38420" b="4099"/>
          <a:stretch/>
        </p:blipFill>
        <p:spPr>
          <a:xfrm>
            <a:off x="3352800" y="2431700"/>
            <a:ext cx="5885868" cy="2264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5529" y="4216646"/>
            <a:ext cx="44607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/>
                </a:solidFill>
              </a:rPr>
              <a:t>Source: T. Devine. “</a:t>
            </a:r>
            <a:r>
              <a:rPr lang="en-US" sz="1100" b="1" dirty="0">
                <a:solidFill>
                  <a:schemeClr val="tx1"/>
                </a:solidFill>
              </a:rPr>
              <a:t>Diffusion Path Analysis </a:t>
            </a:r>
            <a:r>
              <a:rPr lang="en-US" sz="1100" b="1" dirty="0" smtClean="0">
                <a:solidFill>
                  <a:schemeClr val="tx1"/>
                </a:solidFill>
              </a:rPr>
              <a:t>of</a:t>
            </a:r>
            <a:br>
              <a:rPr lang="en-US" sz="1100" b="1" dirty="0" smtClean="0">
                <a:solidFill>
                  <a:schemeClr val="tx1"/>
                </a:solidFill>
              </a:rPr>
            </a:br>
            <a:r>
              <a:rPr lang="en-US" sz="1100" b="1" dirty="0" smtClean="0">
                <a:solidFill>
                  <a:schemeClr val="tx1"/>
                </a:solidFill>
              </a:rPr>
              <a:t>Alloy </a:t>
            </a:r>
            <a:r>
              <a:rPr lang="en-US" sz="1100" b="1" dirty="0">
                <a:solidFill>
                  <a:schemeClr val="tx1"/>
                </a:solidFill>
              </a:rPr>
              <a:t>600’s and Alloy </a:t>
            </a:r>
            <a:r>
              <a:rPr lang="en-US" sz="1100" b="1" dirty="0" smtClean="0">
                <a:solidFill>
                  <a:schemeClr val="tx1"/>
                </a:solidFill>
              </a:rPr>
              <a:t>690’s Passive </a:t>
            </a:r>
            <a:r>
              <a:rPr lang="en-US" sz="1100" b="1" dirty="0">
                <a:solidFill>
                  <a:schemeClr val="tx1"/>
                </a:solidFill>
              </a:rPr>
              <a:t>Films </a:t>
            </a:r>
            <a:r>
              <a:rPr lang="en-US" sz="1100" b="1" dirty="0" smtClean="0">
                <a:solidFill>
                  <a:schemeClr val="tx1"/>
                </a:solidFill>
              </a:rPr>
              <a:t>and Understanding/Predicting </a:t>
            </a:r>
            <a:r>
              <a:rPr lang="en-US" sz="1100" b="1" dirty="0" err="1" smtClean="0">
                <a:solidFill>
                  <a:schemeClr val="tx1"/>
                </a:solidFill>
              </a:rPr>
              <a:t>Cation</a:t>
            </a:r>
            <a:r>
              <a:rPr lang="en-US" sz="1100" b="1" dirty="0" smtClean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Release </a:t>
            </a:r>
            <a:r>
              <a:rPr lang="en-US" sz="1100" b="1" dirty="0" smtClean="0">
                <a:solidFill>
                  <a:schemeClr val="tx1"/>
                </a:solidFill>
              </a:rPr>
              <a:t>Rates.” P-TAC Presentation, Nov. 2013.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42927" y="3225522"/>
            <a:ext cx="2140299" cy="70338"/>
          </a:xfrm>
          <a:prstGeom prst="rect">
            <a:avLst/>
          </a:prstGeom>
          <a:solidFill>
            <a:srgbClr val="4348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0816" t="38420" r="47156" b="22005"/>
          <a:stretch/>
        </p:blipFill>
        <p:spPr>
          <a:xfrm>
            <a:off x="600616" y="2431700"/>
            <a:ext cx="2380709" cy="1559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816" y="3535511"/>
            <a:ext cx="2247359" cy="369332"/>
          </a:xfrm>
          <a:prstGeom prst="rect">
            <a:avLst/>
          </a:prstGeom>
          <a:solidFill>
            <a:srgbClr val="C6E6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304 Stainless Steel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44026" y="865911"/>
            <a:ext cx="8877300" cy="3732885"/>
          </a:xfrm>
        </p:spPr>
        <p:txBody>
          <a:bodyPr/>
          <a:lstStyle/>
          <a:p>
            <a:r>
              <a:rPr lang="en-US" dirty="0" smtClean="0"/>
              <a:t>Only the innermost oxide layer is protective</a:t>
            </a:r>
          </a:p>
          <a:p>
            <a:pPr lvl="1"/>
            <a:r>
              <a:rPr lang="en-US" dirty="0" smtClean="0"/>
              <a:t>NiFe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r>
              <a:rPr lang="en-US" dirty="0" smtClean="0"/>
              <a:t> growth happens from </a:t>
            </a:r>
            <a:r>
              <a:rPr lang="en-US" i="1" dirty="0" smtClean="0"/>
              <a:t>supersaturated coolant</a:t>
            </a:r>
            <a:r>
              <a:rPr lang="en-US" dirty="0" smtClean="0"/>
              <a:t>, not diffusive transport</a:t>
            </a:r>
          </a:p>
          <a:p>
            <a:pPr lvl="2"/>
            <a:r>
              <a:rPr lang="en-US" dirty="0" smtClean="0"/>
              <a:t>Just represents a </a:t>
            </a:r>
            <a:r>
              <a:rPr lang="en-US" i="1" dirty="0" smtClean="0"/>
              <a:t>time delay</a:t>
            </a:r>
            <a:r>
              <a:rPr lang="en-US" dirty="0" smtClean="0"/>
              <a:t> in particulate release of NiFe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r>
              <a:rPr lang="en-US" dirty="0" smtClean="0"/>
              <a:t>, </a:t>
            </a:r>
            <a:r>
              <a:rPr lang="en-US" dirty="0" err="1" smtClean="0"/>
              <a:t>NiO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64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75" y="59860"/>
            <a:ext cx="9159075" cy="5695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Microscale</a:t>
            </a:r>
            <a:r>
              <a:rPr lang="en-US" dirty="0" smtClean="0"/>
              <a:t> Model Assumptions: Oxide Thickness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44026" y="865911"/>
            <a:ext cx="8877300" cy="3732885"/>
          </a:xfrm>
        </p:spPr>
        <p:txBody>
          <a:bodyPr/>
          <a:lstStyle/>
          <a:p>
            <a:r>
              <a:rPr lang="en-US" dirty="0" smtClean="0"/>
              <a:t>Used experimental data from oxidation of A600, A690, 304SS at PWR conditions</a:t>
            </a:r>
          </a:p>
          <a:p>
            <a:pPr lvl="1"/>
            <a:r>
              <a:rPr lang="en-US" dirty="0" smtClean="0"/>
              <a:t>325-350C, 1200ppm H</a:t>
            </a:r>
            <a:r>
              <a:rPr lang="en-US" baseline="-25000" dirty="0" smtClean="0"/>
              <a:t>3</a:t>
            </a:r>
            <a:r>
              <a:rPr lang="en-US" dirty="0" smtClean="0"/>
              <a:t>BO</a:t>
            </a:r>
            <a:r>
              <a:rPr lang="en-US" baseline="-25000" dirty="0" smtClean="0"/>
              <a:t>3</a:t>
            </a:r>
            <a:r>
              <a:rPr lang="en-US" dirty="0" smtClean="0"/>
              <a:t>, 2ppm </a:t>
            </a:r>
            <a:r>
              <a:rPr lang="en-US" dirty="0" err="1" smtClean="0"/>
              <a:t>LiOH</a:t>
            </a:r>
            <a:r>
              <a:rPr lang="en-US" dirty="0" smtClean="0"/>
              <a:t>, pH ~ 7.2, 25-30 cc/kg H</a:t>
            </a:r>
            <a:r>
              <a:rPr lang="en-US" baseline="-25000" dirty="0" smtClean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5074" y="4264452"/>
            <a:ext cx="642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+mj-lt"/>
              </a:rPr>
              <a:t>Program on Technology Innovation: Review of Oxidation and Surface Film Formation Studies</a:t>
            </a:r>
          </a:p>
          <a:p>
            <a:r>
              <a:rPr lang="en-US" sz="1400" i="1" dirty="0">
                <a:latin typeface="+mj-lt"/>
              </a:rPr>
              <a:t>on Austenitic Alloys in Light Water Reactor Coolants. </a:t>
            </a:r>
            <a:r>
              <a:rPr lang="en-US" sz="1400" dirty="0">
                <a:latin typeface="+mj-lt"/>
              </a:rPr>
              <a:t>EPRI, Palo Alto, CA: 2015. </a:t>
            </a:r>
            <a:r>
              <a:rPr lang="en-US" sz="1400" dirty="0" smtClean="0">
                <a:latin typeface="+mj-lt"/>
              </a:rPr>
              <a:t>3002005478</a:t>
            </a:r>
            <a:endParaRPr lang="en-US" sz="14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407538"/>
            <a:ext cx="64579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L. </a:t>
            </a:r>
            <a:r>
              <a:rPr lang="en-US" sz="1400" dirty="0" err="1">
                <a:latin typeface="+mj-lt"/>
              </a:rPr>
              <a:t>Guinard</a:t>
            </a:r>
            <a:r>
              <a:rPr lang="en-US" sz="1400" dirty="0">
                <a:latin typeface="+mj-lt"/>
              </a:rPr>
              <a:t>, C. </a:t>
            </a:r>
            <a:r>
              <a:rPr lang="en-US" sz="1400" dirty="0" err="1">
                <a:latin typeface="+mj-lt"/>
              </a:rPr>
              <a:t>Gabet</a:t>
            </a:r>
            <a:r>
              <a:rPr lang="en-US" sz="1400" dirty="0">
                <a:latin typeface="+mj-lt"/>
              </a:rPr>
              <a:t>, T. </a:t>
            </a:r>
            <a:r>
              <a:rPr lang="en-US" sz="1400" dirty="0" err="1">
                <a:latin typeface="+mj-lt"/>
              </a:rPr>
              <a:t>Czerwiec</a:t>
            </a:r>
            <a:r>
              <a:rPr lang="en-US" sz="1400" dirty="0">
                <a:latin typeface="+mj-lt"/>
              </a:rPr>
              <a:t>, E. </a:t>
            </a:r>
            <a:r>
              <a:rPr lang="en-US" sz="1400" dirty="0" err="1">
                <a:latin typeface="+mj-lt"/>
              </a:rPr>
              <a:t>Riquelme</a:t>
            </a:r>
            <a:r>
              <a:rPr lang="en-US" sz="1400" dirty="0">
                <a:latin typeface="+mj-lt"/>
              </a:rPr>
              <a:t>, and O. </a:t>
            </a:r>
            <a:r>
              <a:rPr lang="en-US" sz="1400" dirty="0" err="1">
                <a:latin typeface="+mj-lt"/>
              </a:rPr>
              <a:t>Kerrec</a:t>
            </a:r>
            <a:r>
              <a:rPr lang="en-US" sz="1400" dirty="0">
                <a:latin typeface="+mj-lt"/>
              </a:rPr>
              <a:t>, “Effect of </a:t>
            </a:r>
            <a:r>
              <a:rPr lang="en-US" sz="1400" dirty="0" smtClean="0">
                <a:latin typeface="+mj-lt"/>
              </a:rPr>
              <a:t>surface passivation </a:t>
            </a:r>
            <a:r>
              <a:rPr lang="en-US" sz="1400" dirty="0">
                <a:latin typeface="+mj-lt"/>
              </a:rPr>
              <a:t>of Inconel 690 on oxidation in primary circuit conditions,” presented at the</a:t>
            </a:r>
          </a:p>
          <a:p>
            <a:r>
              <a:rPr lang="en-US" sz="1400" dirty="0">
                <a:latin typeface="+mj-lt"/>
              </a:rPr>
              <a:t>Water Chemistry of Nuclear Reactor Systems 8, BNES, vol. 1, p. 67, 2000.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5075" y="2432373"/>
            <a:ext cx="56824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A. </a:t>
            </a:r>
            <a:r>
              <a:rPr lang="en-US" sz="1400" dirty="0" err="1">
                <a:latin typeface="+mj-lt"/>
              </a:rPr>
              <a:t>Machet</a:t>
            </a:r>
            <a:r>
              <a:rPr lang="en-US" sz="1400" dirty="0">
                <a:latin typeface="+mj-lt"/>
              </a:rPr>
              <a:t>, A. </a:t>
            </a:r>
            <a:r>
              <a:rPr lang="en-US" sz="1400" dirty="0" err="1">
                <a:latin typeface="+mj-lt"/>
              </a:rPr>
              <a:t>Galtayries</a:t>
            </a:r>
            <a:r>
              <a:rPr lang="en-US" sz="1400" dirty="0">
                <a:latin typeface="+mj-lt"/>
              </a:rPr>
              <a:t>, S. </a:t>
            </a:r>
            <a:r>
              <a:rPr lang="en-US" sz="1400" dirty="0" err="1">
                <a:latin typeface="+mj-lt"/>
              </a:rPr>
              <a:t>Zanna</a:t>
            </a:r>
            <a:r>
              <a:rPr lang="en-US" sz="1400" dirty="0">
                <a:latin typeface="+mj-lt"/>
              </a:rPr>
              <a:t>, P. </a:t>
            </a:r>
            <a:r>
              <a:rPr lang="en-US" sz="1400" dirty="0" err="1">
                <a:latin typeface="+mj-lt"/>
              </a:rPr>
              <a:t>Jolivet</a:t>
            </a:r>
            <a:r>
              <a:rPr lang="en-US" sz="1400" dirty="0">
                <a:latin typeface="+mj-lt"/>
              </a:rPr>
              <a:t>, M. Foucault, P. </a:t>
            </a:r>
            <a:r>
              <a:rPr lang="en-US" sz="1400" dirty="0" err="1">
                <a:latin typeface="+mj-lt"/>
              </a:rPr>
              <a:t>Combrade</a:t>
            </a:r>
            <a:r>
              <a:rPr lang="en-US" sz="1400" dirty="0">
                <a:latin typeface="+mj-lt"/>
              </a:rPr>
              <a:t>, P. Scott, </a:t>
            </a:r>
            <a:r>
              <a:rPr lang="en-US" sz="1400" dirty="0" smtClean="0">
                <a:latin typeface="+mj-lt"/>
              </a:rPr>
              <a:t>and P</a:t>
            </a:r>
            <a:r>
              <a:rPr lang="en-US" sz="1400" dirty="0">
                <a:latin typeface="+mj-lt"/>
              </a:rPr>
              <a:t>. Marcus, “Kinetics of passivation of a nickel-base alloy in high temperature water</a:t>
            </a:r>
            <a:r>
              <a:rPr lang="en-US" sz="1400" dirty="0" smtClean="0">
                <a:latin typeface="+mj-lt"/>
              </a:rPr>
              <a:t>,” presented </a:t>
            </a:r>
            <a:r>
              <a:rPr lang="en-US" sz="1400" dirty="0">
                <a:latin typeface="+mj-lt"/>
              </a:rPr>
              <a:t>at the EUROCORR 2004, Nice (France), 2004.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6" y="2035938"/>
            <a:ext cx="252435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8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586422" y="2628900"/>
            <a:ext cx="1423728" cy="8777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Feed </a:t>
            </a:r>
            <a:r>
              <a:rPr lang="en-US" dirty="0" err="1" smtClean="0"/>
              <a:t>Microscale</a:t>
            </a:r>
            <a:r>
              <a:rPr lang="en-US" dirty="0" smtClean="0"/>
              <a:t> into Engineering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Microscale</a:t>
            </a:r>
            <a:r>
              <a:rPr lang="en-US" dirty="0" smtClean="0"/>
              <a:t> model computes </a:t>
            </a:r>
            <a:r>
              <a:rPr lang="en-US" dirty="0" err="1" smtClean="0"/>
              <a:t>Fickian</a:t>
            </a:r>
            <a:r>
              <a:rPr lang="en-US" dirty="0" smtClean="0"/>
              <a:t> flux, feeds areal release rate up to engineering scale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3963" y="2319075"/>
            <a:ext cx="2057609" cy="19716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1575">
                <a:schemeClr val="bg1">
                  <a:lumMod val="75000"/>
                </a:schemeClr>
              </a:gs>
              <a:gs pos="1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A600, A690, SS304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3963" y="4290750"/>
            <a:ext cx="2057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Metal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881572" y="4290750"/>
            <a:ext cx="704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Oxide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35191" y="1306878"/>
            <a:ext cx="3213334" cy="340808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23963" y="4290750"/>
            <a:ext cx="33159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3963" y="2080008"/>
            <a:ext cx="0" cy="2210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3963" y="2743200"/>
            <a:ext cx="2057609" cy="602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2881572" y="2319075"/>
            <a:ext cx="704850" cy="1971675"/>
            <a:chOff x="2881572" y="2319075"/>
            <a:chExt cx="704850" cy="1971675"/>
          </a:xfrm>
        </p:grpSpPr>
        <p:sp>
          <p:nvSpPr>
            <p:cNvPr id="7" name="Rectangle 6"/>
            <p:cNvSpPr/>
            <p:nvPr/>
          </p:nvSpPr>
          <p:spPr>
            <a:xfrm>
              <a:off x="2881572" y="2319075"/>
              <a:ext cx="704850" cy="197167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0"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881572" y="2803490"/>
              <a:ext cx="704850" cy="14872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H="1">
            <a:off x="3586422" y="3406391"/>
            <a:ext cx="463064" cy="763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743010" y="2803490"/>
                <a:ext cx="1107546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10" y="2803490"/>
                <a:ext cx="1107546" cy="5241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V="1">
            <a:off x="572756" y="2743200"/>
            <a:ext cx="251207" cy="706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970" y="1738204"/>
                <a:ext cx="2001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𝐶𝑜𝑛𝑐𝑒𝑛𝑡𝑟𝑎𝑡𝑖𝑜𝑛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" y="1738204"/>
                <a:ext cx="200151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128" t="-2174" r="-364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98815" y="4152250"/>
                <a:ext cx="18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815" y="4152250"/>
                <a:ext cx="18812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30755" y="3456634"/>
                <a:ext cx="1185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𝑚𝑒𝑡𝑎𝑙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55" y="3456634"/>
                <a:ext cx="1185003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590" r="-102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28" idx="6"/>
          </p:cNvCxnSpPr>
          <p:nvPr/>
        </p:nvCxnSpPr>
        <p:spPr>
          <a:xfrm>
            <a:off x="5010150" y="3067777"/>
            <a:ext cx="476250" cy="12229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6"/>
          </p:cNvCxnSpPr>
          <p:nvPr/>
        </p:nvCxnSpPr>
        <p:spPr>
          <a:xfrm>
            <a:off x="5010150" y="3067777"/>
            <a:ext cx="476250" cy="123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6"/>
          </p:cNvCxnSpPr>
          <p:nvPr/>
        </p:nvCxnSpPr>
        <p:spPr>
          <a:xfrm flipV="1">
            <a:off x="5010150" y="2319075"/>
            <a:ext cx="476250" cy="748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6"/>
          </p:cNvCxnSpPr>
          <p:nvPr/>
        </p:nvCxnSpPr>
        <p:spPr>
          <a:xfrm flipV="1">
            <a:off x="5010150" y="1895475"/>
            <a:ext cx="476250" cy="11723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6"/>
          </p:cNvCxnSpPr>
          <p:nvPr/>
        </p:nvCxnSpPr>
        <p:spPr>
          <a:xfrm flipV="1">
            <a:off x="5010150" y="1895475"/>
            <a:ext cx="809625" cy="11723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6"/>
          </p:cNvCxnSpPr>
          <p:nvPr/>
        </p:nvCxnSpPr>
        <p:spPr>
          <a:xfrm flipV="1">
            <a:off x="5010150" y="2319075"/>
            <a:ext cx="809625" cy="748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8" idx="6"/>
          </p:cNvCxnSpPr>
          <p:nvPr/>
        </p:nvCxnSpPr>
        <p:spPr>
          <a:xfrm>
            <a:off x="5010150" y="3067777"/>
            <a:ext cx="8096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8" idx="6"/>
          </p:cNvCxnSpPr>
          <p:nvPr/>
        </p:nvCxnSpPr>
        <p:spPr>
          <a:xfrm flipV="1">
            <a:off x="5010150" y="2952750"/>
            <a:ext cx="1438275" cy="115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076825" y="3067777"/>
            <a:ext cx="3371700" cy="761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6"/>
          </p:cNvCxnSpPr>
          <p:nvPr/>
        </p:nvCxnSpPr>
        <p:spPr>
          <a:xfrm>
            <a:off x="5010150" y="3067777"/>
            <a:ext cx="2514600" cy="1361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8" idx="6"/>
          </p:cNvCxnSpPr>
          <p:nvPr/>
        </p:nvCxnSpPr>
        <p:spPr>
          <a:xfrm>
            <a:off x="5010150" y="3067777"/>
            <a:ext cx="1114425" cy="1526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7" idx="0"/>
          </p:cNvCxnSpPr>
          <p:nvPr/>
        </p:nvCxnSpPr>
        <p:spPr>
          <a:xfrm flipH="1">
            <a:off x="3233997" y="2080008"/>
            <a:ext cx="214053" cy="239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418508" y="1738204"/>
            <a:ext cx="2658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Prescribed thickness vs. time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3847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Feed </a:t>
            </a:r>
            <a:r>
              <a:rPr lang="en-US" dirty="0" err="1" smtClean="0"/>
              <a:t>Microscale</a:t>
            </a:r>
            <a:r>
              <a:rPr lang="en-US" dirty="0" smtClean="0"/>
              <a:t> into Engineering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grain boundary diffusivity increases lattice (bulk) diffusivities by ~3 orders of magnitude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9" y="1638807"/>
            <a:ext cx="8229600" cy="29237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38936" y="1880681"/>
            <a:ext cx="1420238" cy="2561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483157" y="1880681"/>
            <a:ext cx="1420238" cy="2561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144638" y="1488209"/>
                <a:ext cx="2011641" cy="303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𝒆𝒇𝒇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38" y="1488209"/>
                <a:ext cx="2011641" cy="303225"/>
              </a:xfrm>
              <a:prstGeom prst="rect">
                <a:avLst/>
              </a:prstGeom>
              <a:blipFill rotWithShape="0">
                <a:blip r:embed="rId3"/>
                <a:stretch>
                  <a:fillRect l="-2424" r="-90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-15075" y="4527779"/>
            <a:ext cx="83153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A. C. S. </a:t>
            </a:r>
            <a:r>
              <a:rPr lang="en-US" sz="1200" b="1" dirty="0" err="1"/>
              <a:t>Sabioni</a:t>
            </a:r>
            <a:r>
              <a:rPr lang="en-US" sz="1200" b="1" dirty="0"/>
              <a:t> et al. “Diffusion of iron in Cr2O3: </a:t>
            </a:r>
            <a:r>
              <a:rPr lang="en-US" sz="1200" b="1" dirty="0" err="1"/>
              <a:t>polycrystals</a:t>
            </a:r>
            <a:r>
              <a:rPr lang="en-US" sz="1200" b="1" dirty="0"/>
              <a:t> and thin films.” </a:t>
            </a:r>
            <a:r>
              <a:rPr lang="en-US" sz="1200" b="1" i="1" dirty="0"/>
              <a:t>Mat. Sci. Eng. A</a:t>
            </a:r>
            <a:r>
              <a:rPr lang="en-US" sz="1200" b="1" dirty="0"/>
              <a:t>, 392:254-261 (2005)</a:t>
            </a:r>
          </a:p>
        </p:txBody>
      </p:sp>
    </p:spTree>
    <p:extLst>
      <p:ext uri="{BB962C8B-B14F-4D97-AF65-F5344CB8AC3E}">
        <p14:creationId xmlns:p14="http://schemas.microsoft.com/office/powerpoint/2010/main" val="349413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Compute local metal release rate at every location &amp; time step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Diffusivities, oxide thicknesses are functions of space &amp; time</a:t>
            </a:r>
          </a:p>
          <a:p>
            <a:pPr lvl="1"/>
            <a:r>
              <a:rPr lang="en-US" dirty="0" smtClean="0"/>
              <a:t>Temperature profiles prescribed along loop, also functions of space &amp; time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920247" y="1935314"/>
            <a:ext cx="1608354" cy="7928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61129" y="1979968"/>
                <a:ext cx="5909631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𝒒𝒑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𝒎𝒐𝒍𝒆𝒔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𝒒𝒑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𝒒𝒑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𝒐𝒙𝒊𝒅𝒆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p>
                          </m:s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𝒂𝒕𝒐𝒎𝒔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𝒎𝒐𝒍𝒆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129" y="1979968"/>
                <a:ext cx="5909631" cy="7568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1128409" y="1770434"/>
            <a:ext cx="732720" cy="428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24519" y="2518345"/>
            <a:ext cx="573932" cy="446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70826" y="1917383"/>
            <a:ext cx="0" cy="2810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920247" y="2728180"/>
            <a:ext cx="301557" cy="355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904689" y="2728180"/>
            <a:ext cx="301558" cy="347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811309" y="2212313"/>
            <a:ext cx="476661" cy="143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322981" y="1804310"/>
            <a:ext cx="567350" cy="17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194571" y="1628653"/>
            <a:ext cx="38910" cy="351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691648" y="1628653"/>
            <a:ext cx="423153" cy="351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8893" y="1565982"/>
            <a:ext cx="119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release rate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3047" y="2783981"/>
            <a:ext cx="149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</a:t>
            </a:r>
            <a:r>
              <a:rPr lang="en-US" i="1" dirty="0" err="1" smtClean="0"/>
              <a:t>i</a:t>
            </a:r>
            <a:r>
              <a:rPr lang="en-US" dirty="0" smtClean="0"/>
              <a:t> (Fe or Ni for now)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10800" y="1614870"/>
            <a:ext cx="228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Quadrature point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631331" y="3070583"/>
            <a:ext cx="243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Prescribed oxide thickness vs. time &amp; type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28601" y="3070583"/>
            <a:ext cx="215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Avogadro’s number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287969" y="1917383"/>
            <a:ext cx="106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Atomic number density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2048" y="1565982"/>
            <a:ext cx="28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wetted perimeter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410997" y="1245538"/>
            <a:ext cx="387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Concentration of species </a:t>
            </a:r>
            <a:r>
              <a:rPr lang="en-US" i="1" dirty="0" err="1" smtClean="0"/>
              <a:t>i</a:t>
            </a:r>
            <a:r>
              <a:rPr lang="en-US" dirty="0" smtClean="0"/>
              <a:t> in local metal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51753" y="1227157"/>
            <a:ext cx="338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Temperature-dependent diffusivity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631331" y="2728180"/>
            <a:ext cx="1288916" cy="342403"/>
          </a:xfrm>
          <a:prstGeom prst="straightConnector1">
            <a:avLst/>
          </a:prstGeom>
          <a:ln>
            <a:solidFill>
              <a:srgbClr val="4348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20288" y="2915243"/>
            <a:ext cx="925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Diffusion Flux (m</a:t>
            </a:r>
            <a:r>
              <a:rPr lang="en-US" sz="1400" b="1" baseline="30000" dirty="0" smtClean="0"/>
              <a:t>2</a:t>
            </a:r>
            <a:r>
              <a:rPr lang="en-US" sz="1400" b="1" dirty="0" smtClean="0"/>
              <a:t>/s)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298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5" grpId="0"/>
      <p:bldP spid="26" grpId="0"/>
      <p:bldP spid="27" grpId="0"/>
      <p:bldP spid="29" grpId="0"/>
      <p:bldP spid="30" grpId="0"/>
      <p:bldP spid="31" grpId="0"/>
      <p:bldP spid="32" grpId="0"/>
      <p:bldP spid="34" grpId="0"/>
      <p:bldP spid="37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Integrate to get total loop metal release vs. time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Uses MOOSE postprocessor to integrate</a:t>
            </a:r>
          </a:p>
          <a:p>
            <a:r>
              <a:rPr lang="en-US" dirty="0" smtClean="0"/>
              <a:t>Account for deposition due to CRUD with any of: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61129" y="1363581"/>
                <a:ext cx="4383957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𝑹𝑹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𝒒𝒑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𝑹𝒆𝒍𝒆𝒂𝒔𝒆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𝒎𝒐𝒍𝒆𝒔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𝒆𝒄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129" y="1363581"/>
                <a:ext cx="4383957" cy="6163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1808" y="3576189"/>
                <a:ext cx="7741478" cy="598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𝑫𝑹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𝑵𝒊𝑭𝒆</m:t>
                                  </m:r>
                                  <m:r>
                                    <a:rPr lang="en-US" b="1" i="1" baseline="-2500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  <m:r>
                                    <a:rPr lang="en-US" b="1" i="1" baseline="-2500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𝑩𝑹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𝒒𝒑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𝑻𝑲𝑬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𝒒𝒑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  <m:r>
                            <m:rPr>
                              <m:nor/>
                            </m:rPr>
                            <a:rPr lang="en-US" b="1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08" y="3576189"/>
                <a:ext cx="7741478" cy="5987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 flipV="1">
            <a:off x="2678716" y="4022073"/>
            <a:ext cx="150210" cy="49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553075" y="4009560"/>
            <a:ext cx="238126" cy="505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59909" y="4428501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Deposition factor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0" y="4457619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Erosion factor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283303" y="4015626"/>
            <a:ext cx="755047" cy="352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486025" y="3506234"/>
            <a:ext cx="626078" cy="232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33875" y="3506234"/>
            <a:ext cx="0" cy="232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381875" y="4015626"/>
            <a:ext cx="407384" cy="249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163770" y="3400425"/>
            <a:ext cx="437055" cy="338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8784" y="4212407"/>
            <a:ext cx="1076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Deposition rate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638175" y="3143250"/>
            <a:ext cx="30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 particulate concentration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782520" y="3157131"/>
            <a:ext cx="200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Boiling rate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476875" y="3115131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Turbulent kinetic energy from CFD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067550" y="4343400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Wetted perimeter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8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3" grpId="0"/>
      <p:bldP spid="43" grpId="0"/>
      <p:bldP spid="44" grpId="0"/>
      <p:bldP spid="45" grpId="0"/>
      <p:bldP spid="46" grpId="0"/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(First) Final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our goal: Predict Ni, Fe release rates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63" y="1331680"/>
            <a:ext cx="4974698" cy="3383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9" y="1331680"/>
            <a:ext cx="3535132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72650" y="777725"/>
            <a:ext cx="7798700" cy="419449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Chalk River Unidentified Deposits: Causes operational problems like: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CRUD? Why Does It Matter?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41216" y="1280458"/>
            <a:ext cx="3626787" cy="3259188"/>
            <a:chOff x="5837488" y="1381624"/>
            <a:chExt cx="2623993" cy="4661424"/>
          </a:xfrm>
        </p:grpSpPr>
        <p:sp>
          <p:nvSpPr>
            <p:cNvPr id="7" name="TextBox 2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837488" y="1411369"/>
              <a:ext cx="2623993" cy="463167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miter lim="800000"/>
              <a:headEnd/>
              <a:tailEnd/>
            </a:ln>
            <a:effectLst/>
            <a:extLst/>
          </p:spPr>
          <p:txBody>
            <a:bodyPr vert="horz" wrap="square" lIns="146908" tIns="146908" rIns="146908" bIns="146908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002960"/>
                </a:buClr>
              </a:pPr>
              <a:endParaRPr lang="en-US" sz="2000" b="1" dirty="0">
                <a:latin typeface="+mj-lt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709598" y="2420972"/>
              <a:ext cx="924204" cy="2590800"/>
            </a:xfrm>
            <a:custGeom>
              <a:avLst/>
              <a:gdLst>
                <a:gd name="connsiteX0" fmla="*/ 0 w 924204"/>
                <a:gd name="connsiteY0" fmla="*/ 0 h 2675106"/>
                <a:gd name="connsiteX1" fmla="*/ 924128 w 924204"/>
                <a:gd name="connsiteY1" fmla="*/ 1517515 h 2675106"/>
                <a:gd name="connsiteX2" fmla="*/ 48638 w 924204"/>
                <a:gd name="connsiteY2" fmla="*/ 2675106 h 267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4204" h="2675106">
                  <a:moveTo>
                    <a:pt x="0" y="0"/>
                  </a:moveTo>
                  <a:cubicBezTo>
                    <a:pt x="458011" y="535832"/>
                    <a:pt x="916022" y="1071664"/>
                    <a:pt x="924128" y="1517515"/>
                  </a:cubicBezTo>
                  <a:cubicBezTo>
                    <a:pt x="932234" y="1963366"/>
                    <a:pt x="291829" y="2464340"/>
                    <a:pt x="48638" y="267510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90802" y="5011772"/>
              <a:ext cx="1371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490802" y="2344772"/>
              <a:ext cx="0" cy="2667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277432" y="5011772"/>
              <a:ext cx="133654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66100" y="5011772"/>
              <a:ext cx="133654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11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3" name="Picture 1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00" t="29446" r="26000" b="14934"/>
            <a:stretch/>
          </p:blipFill>
          <p:spPr bwMode="auto">
            <a:xfrm>
              <a:off x="5971691" y="2420972"/>
              <a:ext cx="4572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862402" y="4894342"/>
              <a:ext cx="439788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tx1"/>
                  </a:solidFill>
                  <a:latin typeface="+mj-lt"/>
                </a:rPr>
                <a:t>Power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83233" y="1921446"/>
              <a:ext cx="451386" cy="5093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latin typeface="+mj-lt"/>
                </a:rPr>
                <a:t>Core</a:t>
              </a:r>
              <a:br>
                <a:rPr lang="en-US" sz="1100" b="1" dirty="0" smtClean="0">
                  <a:solidFill>
                    <a:schemeClr val="tx1"/>
                  </a:solidFill>
                  <a:latin typeface="+mj-lt"/>
                </a:rPr>
              </a:br>
              <a:r>
                <a:rPr lang="en-US" sz="1100" b="1" dirty="0" smtClean="0">
                  <a:solidFill>
                    <a:schemeClr val="tx1"/>
                  </a:solidFill>
                  <a:latin typeface="+mj-lt"/>
                </a:rPr>
                <a:t>Height</a:t>
              </a:r>
              <a:endParaRPr lang="en-US" sz="11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37488" y="1381624"/>
              <a:ext cx="2623993" cy="43655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tx1"/>
                  </a:solidFill>
                  <a:latin typeface="+mj-lt"/>
                </a:rPr>
                <a:t>Axial downward power shift</a:t>
              </a:r>
              <a:endParaRPr 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9220" y="5291196"/>
              <a:ext cx="1142057" cy="145902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5971691" y="4967555"/>
              <a:ext cx="982564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tx1"/>
                  </a:solidFill>
                  <a:latin typeface="+mj-lt"/>
                </a:rPr>
                <a:t>BO</a:t>
              </a:r>
              <a:r>
                <a:rPr lang="en-US" sz="1100" baseline="-25000" dirty="0" smtClean="0">
                  <a:solidFill>
                    <a:schemeClr val="tx1"/>
                  </a:solidFill>
                  <a:latin typeface="+mj-lt"/>
                </a:rPr>
                <a:t>3</a:t>
              </a:r>
              <a:r>
                <a:rPr lang="en-US" sz="1100" dirty="0" smtClean="0">
                  <a:solidFill>
                    <a:schemeClr val="tx1"/>
                  </a:solidFill>
                  <a:latin typeface="+mj-lt"/>
                </a:rPr>
                <a:t> Concentration</a:t>
              </a:r>
              <a:endParaRPr lang="en-US" sz="11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2666880" y="1749674"/>
            <a:ext cx="1787764" cy="46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lvl1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1pPr>
            <a:lvl2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2pPr>
            <a:lvl3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3pPr>
            <a:lvl4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4pPr>
            <a:lvl5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800" kern="0" dirty="0">
                <a:solidFill>
                  <a:schemeClr val="tx1"/>
                </a:solidFill>
                <a:latin typeface="+mj-lt"/>
              </a:rPr>
              <a:t>CRUD induced power shift</a:t>
            </a:r>
          </a:p>
        </p:txBody>
      </p:sp>
      <p:cxnSp>
        <p:nvCxnSpPr>
          <p:cNvPr id="20" name="AutoShape 12"/>
          <p:cNvCxnSpPr>
            <a:cxnSpLocks noChangeShapeType="1"/>
          </p:cNvCxnSpPr>
          <p:nvPr/>
        </p:nvCxnSpPr>
        <p:spPr bwMode="auto">
          <a:xfrm flipH="1">
            <a:off x="3244799" y="2350625"/>
            <a:ext cx="76759" cy="536664"/>
          </a:xfrm>
          <a:prstGeom prst="straightConnector1">
            <a:avLst/>
          </a:prstGeom>
          <a:noFill/>
          <a:ln w="3816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1" name="Group 20"/>
          <p:cNvGrpSpPr/>
          <p:nvPr/>
        </p:nvGrpSpPr>
        <p:grpSpPr>
          <a:xfrm>
            <a:off x="4711032" y="1280458"/>
            <a:ext cx="3626787" cy="3259187"/>
            <a:chOff x="4711032" y="2057400"/>
            <a:chExt cx="3626787" cy="3943617"/>
          </a:xfrm>
        </p:grpSpPr>
        <p:sp>
          <p:nvSpPr>
            <p:cNvPr id="22" name="TextBox 21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711032" y="2057400"/>
              <a:ext cx="3626787" cy="39436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46908" tIns="146908" rIns="146908" bIns="146908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002960"/>
                </a:buClr>
              </a:pPr>
              <a:endParaRPr lang="en-US" sz="2000" b="1" dirty="0">
                <a:latin typeface="+mj-lt"/>
              </a:endParaRPr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5419869" y="2565762"/>
              <a:ext cx="2123113" cy="461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817" tIns="45909" rIns="91817" bIns="45909"/>
            <a:lstStyle>
              <a:lvl1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1pPr>
              <a:lvl2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2pPr>
              <a:lvl3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3pPr>
              <a:lvl4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4pPr>
              <a:lvl5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9pPr>
            </a:lstStyle>
            <a:p>
              <a:pPr defTabSz="466431" eaLnBrk="0" hangingPunct="0">
                <a:buClr>
                  <a:srgbClr val="000000"/>
                </a:buClr>
                <a:buSzPct val="100000"/>
                <a:tabLst>
                  <a:tab pos="0" algn="l"/>
                  <a:tab pos="184629" algn="l"/>
                  <a:tab pos="370879" algn="l"/>
                  <a:tab pos="557127" algn="l"/>
                  <a:tab pos="743376" algn="l"/>
                  <a:tab pos="929625" algn="l"/>
                  <a:tab pos="1115874" algn="l"/>
                  <a:tab pos="1302122" algn="l"/>
                  <a:tab pos="1488371" algn="l"/>
                  <a:tab pos="1674619" algn="l"/>
                  <a:tab pos="1860869" algn="l"/>
                  <a:tab pos="2047117" algn="l"/>
                  <a:tab pos="2233366" algn="l"/>
                  <a:tab pos="2419615" algn="l"/>
                  <a:tab pos="2605864" algn="l"/>
                  <a:tab pos="2792112" algn="l"/>
                  <a:tab pos="2978361" algn="l"/>
                  <a:tab pos="3164609" algn="l"/>
                  <a:tab pos="3350859" algn="l"/>
                  <a:tab pos="3537107" algn="l"/>
                  <a:tab pos="3723356" algn="l"/>
                </a:tabLst>
                <a:defRPr/>
              </a:pPr>
              <a:r>
                <a:rPr lang="en-US" altLang="en-US" sz="1800" kern="0" dirty="0" smtClean="0">
                  <a:solidFill>
                    <a:schemeClr val="tx1"/>
                  </a:solidFill>
                  <a:latin typeface="+mj-lt"/>
                </a:rPr>
                <a:t>“Leaker” fuel failures</a:t>
              </a:r>
              <a:endParaRPr lang="en-US" altLang="en-US" sz="1800" kern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453" y="3319306"/>
              <a:ext cx="2971800" cy="2225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25" name="AutoShape 11"/>
            <p:cNvCxnSpPr>
              <a:cxnSpLocks noChangeShapeType="1"/>
            </p:cNvCxnSpPr>
            <p:nvPr/>
          </p:nvCxnSpPr>
          <p:spPr bwMode="auto">
            <a:xfrm>
              <a:off x="6481426" y="3006026"/>
              <a:ext cx="376574" cy="1128319"/>
            </a:xfrm>
            <a:prstGeom prst="straightConnector1">
              <a:avLst/>
            </a:prstGeom>
            <a:noFill/>
            <a:ln w="38160">
              <a:solidFill>
                <a:schemeClr val="accent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6" name="TextBox 25"/>
            <p:cNvSpPr txBox="1"/>
            <p:nvPr/>
          </p:nvSpPr>
          <p:spPr>
            <a:xfrm>
              <a:off x="4711032" y="2061559"/>
              <a:ext cx="3626787" cy="33855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+mj-lt"/>
                </a:rPr>
                <a:t>CRUD-induced localized corrosion</a:t>
              </a:r>
            </a:p>
          </p:txBody>
        </p:sp>
      </p:grpSp>
      <p:cxnSp>
        <p:nvCxnSpPr>
          <p:cNvPr id="27" name="Straight Connector 26"/>
          <p:cNvCxnSpPr/>
          <p:nvPr/>
        </p:nvCxnSpPr>
        <p:spPr bwMode="auto">
          <a:xfrm>
            <a:off x="1644203" y="2843243"/>
            <a:ext cx="231819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711032" y="4256261"/>
            <a:ext cx="3626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 smtClean="0">
                <a:solidFill>
                  <a:schemeClr val="tx1"/>
                </a:solidFill>
              </a:rPr>
              <a:t>Image:</a:t>
            </a:r>
            <a:r>
              <a:rPr lang="en-US" sz="1100" b="1" dirty="0" smtClean="0">
                <a:solidFill>
                  <a:schemeClr val="tx1"/>
                </a:solidFill>
              </a:rPr>
              <a:t> D. Wells. EPRI Summer P-TAC Meeting (2013)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1215" y="4122495"/>
            <a:ext cx="3626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 smtClean="0">
                <a:solidFill>
                  <a:schemeClr val="tx1"/>
                </a:solidFill>
              </a:rPr>
              <a:t>Image:</a:t>
            </a:r>
            <a:r>
              <a:rPr lang="en-US" sz="1100" b="1" dirty="0" smtClean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D. Gaston et al. </a:t>
            </a:r>
            <a:r>
              <a:rPr lang="en-US" sz="1100" b="1" i="1" dirty="0">
                <a:solidFill>
                  <a:schemeClr val="tx1"/>
                </a:solidFill>
              </a:rPr>
              <a:t>Ann. </a:t>
            </a:r>
            <a:r>
              <a:rPr lang="en-US" sz="1100" b="1" i="1" dirty="0" err="1">
                <a:solidFill>
                  <a:schemeClr val="tx1"/>
                </a:solidFill>
              </a:rPr>
              <a:t>Nucl</a:t>
            </a:r>
            <a:r>
              <a:rPr lang="en-US" sz="1100" b="1" i="1" dirty="0">
                <a:solidFill>
                  <a:schemeClr val="tx1"/>
                </a:solidFill>
              </a:rPr>
              <a:t>. </a:t>
            </a:r>
            <a:r>
              <a:rPr lang="en-US" sz="1100" b="1" i="1" dirty="0" err="1">
                <a:solidFill>
                  <a:schemeClr val="tx1"/>
                </a:solidFill>
              </a:rPr>
              <a:t>Ener</a:t>
            </a:r>
            <a:r>
              <a:rPr lang="en-US" sz="1100" b="1" i="1" dirty="0">
                <a:solidFill>
                  <a:schemeClr val="tx1"/>
                </a:solidFill>
              </a:rPr>
              <a:t>.</a:t>
            </a:r>
            <a:r>
              <a:rPr lang="en-US" sz="1100" b="1" dirty="0">
                <a:solidFill>
                  <a:schemeClr val="tx1"/>
                </a:solidFill>
              </a:rPr>
              <a:t>, </a:t>
            </a:r>
            <a:r>
              <a:rPr lang="en-US" sz="1100" b="1" dirty="0" err="1">
                <a:solidFill>
                  <a:schemeClr val="tx1"/>
                </a:solidFill>
              </a:rPr>
              <a:t>doi</a:t>
            </a:r>
            <a:r>
              <a:rPr lang="en-US" sz="1100" b="1" dirty="0">
                <a:solidFill>
                  <a:schemeClr val="tx1"/>
                </a:solidFill>
              </a:rPr>
              <a:t>: 10.1016/j.anucene.2014.09.060 (2014)</a:t>
            </a:r>
          </a:p>
        </p:txBody>
      </p:sp>
    </p:spTree>
    <p:extLst>
      <p:ext uri="{BB962C8B-B14F-4D97-AF65-F5344CB8AC3E}">
        <p14:creationId xmlns:p14="http://schemas.microsoft.com/office/powerpoint/2010/main" val="36477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Intermediate Variables: Geometry, Diffusivity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7" y="781050"/>
            <a:ext cx="3821765" cy="3657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35" y="781050"/>
            <a:ext cx="3821765" cy="3657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85950" y="3133725"/>
            <a:ext cx="160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Steam Generator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468054" y="3035528"/>
            <a:ext cx="70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Cold Leg</a:t>
            </a: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309650" y="3026003"/>
            <a:ext cx="62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Hot Leg</a:t>
            </a:r>
            <a:endParaRPr 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90230" y="749832"/>
            <a:ext cx="55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Core</a:t>
            </a:r>
            <a:endParaRPr lang="en-US" sz="1400" b="1" dirty="0"/>
          </a:p>
        </p:txBody>
      </p:sp>
      <p:sp>
        <p:nvSpPr>
          <p:cNvPr id="19" name="Rectangle 18"/>
          <p:cNvSpPr/>
          <p:nvPr/>
        </p:nvSpPr>
        <p:spPr>
          <a:xfrm>
            <a:off x="1051725" y="781050"/>
            <a:ext cx="329400" cy="33147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81124" y="781050"/>
            <a:ext cx="483203" cy="331470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71278" y="781050"/>
            <a:ext cx="1710122" cy="33147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88351" y="781050"/>
            <a:ext cx="476252" cy="331470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5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Intermediate Variables: Oxide Thickness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49" y="903553"/>
            <a:ext cx="5378051" cy="3657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260500" y="1045029"/>
            <a:ext cx="0" cy="317527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xide-Thickn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84" y="932128"/>
            <a:ext cx="3683565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0175" y="3267075"/>
            <a:ext cx="160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Steam Generator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67979" y="3168878"/>
            <a:ext cx="70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Cold Leg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23875" y="3159353"/>
            <a:ext cx="62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Hot Leg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4455" y="883182"/>
            <a:ext cx="55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Core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565950" y="914400"/>
            <a:ext cx="329401" cy="33147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5349" y="914400"/>
            <a:ext cx="483203" cy="331470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85503" y="914400"/>
            <a:ext cx="1596776" cy="33147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88276" y="914400"/>
            <a:ext cx="476252" cy="331470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60494E-6 L 0.48403 1.60494E-6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860"/>
            <a:ext cx="9144000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Intermediate Variables: Release Rates (Linear)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49" y="903553"/>
            <a:ext cx="5378051" cy="3657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260500" y="1045029"/>
            <a:ext cx="0" cy="317527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Release-Rate-Line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23009"/>
            <a:ext cx="3683565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1100" y="3267075"/>
            <a:ext cx="160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Steam Generator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763204" y="3168878"/>
            <a:ext cx="70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Cold Leg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4800" y="3159353"/>
            <a:ext cx="62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Hot Leg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85380" y="883182"/>
            <a:ext cx="55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Core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346875" y="914400"/>
            <a:ext cx="329401" cy="33147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6274" y="914400"/>
            <a:ext cx="483203" cy="331470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66428" y="914400"/>
            <a:ext cx="1710122" cy="33147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83501" y="914400"/>
            <a:ext cx="476252" cy="331470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60494E-6 L 0.48403 1.60494E-6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Intermediate Variables: Release Rates (Log)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49" y="903553"/>
            <a:ext cx="5378051" cy="3657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260500" y="1045029"/>
            <a:ext cx="0" cy="317527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Release-Rate-Lo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37" y="942465"/>
            <a:ext cx="3683565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0175" y="3267075"/>
            <a:ext cx="160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Steam Generator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29879" y="3168878"/>
            <a:ext cx="70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Cold Leg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23875" y="3159353"/>
            <a:ext cx="62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Hot Leg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4455" y="883182"/>
            <a:ext cx="55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Core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565950" y="914400"/>
            <a:ext cx="329401" cy="33147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5349" y="914400"/>
            <a:ext cx="483203" cy="331470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85503" y="914400"/>
            <a:ext cx="1596776" cy="33147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69226" y="914400"/>
            <a:ext cx="476252" cy="331470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60494E-6 L 0.48403 1.60494E-6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57979" b="37631"/>
          <a:stretch/>
        </p:blipFill>
        <p:spPr>
          <a:xfrm>
            <a:off x="0" y="1235955"/>
            <a:ext cx="4572000" cy="1385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Validation: Single-Effect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1738"/>
            <a:ext cx="8686800" cy="3732885"/>
          </a:xfrm>
        </p:spPr>
        <p:txBody>
          <a:bodyPr/>
          <a:lstStyle/>
          <a:p>
            <a:r>
              <a:rPr lang="en-US" dirty="0" smtClean="0"/>
              <a:t>Check computed MD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data with tracer diffusion experiments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5076" y="3586831"/>
            <a:ext cx="478443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+mj-lt"/>
              </a:rPr>
              <a:t>A. C. S. </a:t>
            </a:r>
            <a:r>
              <a:rPr lang="en-US" sz="1400" dirty="0" err="1" smtClean="0">
                <a:latin typeface="+mj-lt"/>
              </a:rPr>
              <a:t>Sabioni</a:t>
            </a:r>
            <a:r>
              <a:rPr lang="en-US" sz="1400" dirty="0" smtClean="0">
                <a:latin typeface="+mj-lt"/>
              </a:rPr>
              <a:t> et al. “</a:t>
            </a:r>
            <a:r>
              <a:rPr lang="en-US" sz="1400" dirty="0"/>
              <a:t>Diffusion of iron in Cr2O3: </a:t>
            </a:r>
            <a:r>
              <a:rPr lang="en-US" sz="1400" dirty="0" err="1"/>
              <a:t>polycrystals</a:t>
            </a:r>
            <a:r>
              <a:rPr lang="en-US" sz="1400" dirty="0"/>
              <a:t> and thin </a:t>
            </a:r>
            <a:r>
              <a:rPr lang="en-US" sz="1400" dirty="0" smtClean="0"/>
              <a:t>films.” </a:t>
            </a:r>
            <a:r>
              <a:rPr lang="en-US" sz="1400" i="1" dirty="0" smtClean="0"/>
              <a:t>Mat. Sci. Eng. A</a:t>
            </a:r>
            <a:r>
              <a:rPr lang="en-US" sz="1400" dirty="0" smtClean="0"/>
              <a:t>, 392:254-261 (2005)</a:t>
            </a:r>
          </a:p>
          <a:p>
            <a:endParaRPr lang="en-US" sz="1400" dirty="0" smtClean="0">
              <a:latin typeface="+mj-lt"/>
            </a:endParaRPr>
          </a:p>
          <a:p>
            <a:r>
              <a:rPr lang="en-US" sz="1400" dirty="0" smtClean="0">
                <a:latin typeface="+mj-lt"/>
              </a:rPr>
              <a:t>R. E. </a:t>
            </a:r>
            <a:r>
              <a:rPr lang="en-US" sz="1400" dirty="0" err="1" smtClean="0">
                <a:latin typeface="+mj-lt"/>
              </a:rPr>
              <a:t>Lobing</a:t>
            </a:r>
            <a:r>
              <a:rPr lang="en-US" sz="1400" dirty="0" smtClean="0">
                <a:latin typeface="+mj-lt"/>
              </a:rPr>
              <a:t> et al. “</a:t>
            </a:r>
            <a:r>
              <a:rPr lang="en-US" sz="1400" dirty="0"/>
              <a:t>Diffusion of </a:t>
            </a:r>
            <a:r>
              <a:rPr lang="en-US" sz="1400" dirty="0" err="1"/>
              <a:t>Cations</a:t>
            </a:r>
            <a:r>
              <a:rPr lang="en-US" sz="1400" dirty="0"/>
              <a:t> in </a:t>
            </a:r>
            <a:r>
              <a:rPr lang="en-US" sz="1400" dirty="0" err="1"/>
              <a:t>Chromia</a:t>
            </a:r>
            <a:r>
              <a:rPr lang="en-US" sz="1400" dirty="0"/>
              <a:t> Layers Grown </a:t>
            </a:r>
            <a:r>
              <a:rPr lang="en-US" sz="1400" dirty="0" smtClean="0"/>
              <a:t>on Iron-Base Alloys.” </a:t>
            </a:r>
            <a:r>
              <a:rPr lang="en-US" sz="1400" i="1" dirty="0" smtClean="0"/>
              <a:t>Oxidation of Metals</a:t>
            </a:r>
            <a:r>
              <a:rPr lang="en-US" sz="1400" dirty="0" smtClean="0"/>
              <a:t>, 37(1-2) (1992)</a:t>
            </a:r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761026"/>
                <a:ext cx="5177220" cy="522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Our </a:t>
                </a:r>
                <a:r>
                  <a:rPr lang="en-US" b="1" dirty="0" err="1" smtClean="0"/>
                  <a:t>Calcs</a:t>
                </a:r>
                <a:r>
                  <a:rPr lang="en-US" b="1" dirty="0" smtClean="0"/>
                  <a:t>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−19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1026"/>
                <a:ext cx="5177220" cy="522707"/>
              </a:xfrm>
              <a:prstGeom prst="rect">
                <a:avLst/>
              </a:prstGeom>
              <a:blipFill rotWithShape="0">
                <a:blip r:embed="rId3"/>
                <a:stretch>
                  <a:fillRect l="-942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14125" y="3154285"/>
                <a:ext cx="3885108" cy="1574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𝐶𝑟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=2.4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−15</m:t>
                          </m:r>
                        </m:sup>
                      </m:sSup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900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2.6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900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=3.4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900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25" y="3154285"/>
                <a:ext cx="3885108" cy="15748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2558"/>
          <a:stretch/>
        </p:blipFill>
        <p:spPr>
          <a:xfrm>
            <a:off x="4572000" y="1303501"/>
            <a:ext cx="4572000" cy="185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Validation: Single-Effect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5" y="861738"/>
            <a:ext cx="8686800" cy="3732885"/>
          </a:xfrm>
        </p:spPr>
        <p:txBody>
          <a:bodyPr/>
          <a:lstStyle/>
          <a:p>
            <a:r>
              <a:rPr lang="en-US" dirty="0" smtClean="0"/>
              <a:t>Check computed MD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data with tracer diffusion experiments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5075" y="4499517"/>
            <a:ext cx="5191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M. G. E. Cox, B. </a:t>
            </a:r>
            <a:r>
              <a:rPr lang="en-US" sz="1400" dirty="0" err="1"/>
              <a:t>McEnaney</a:t>
            </a:r>
            <a:r>
              <a:rPr lang="en-US" sz="1400" dirty="0"/>
              <a:t>, and V. D. Scott, </a:t>
            </a:r>
            <a:r>
              <a:rPr lang="en-US" sz="1400" i="1" dirty="0"/>
              <a:t>Phil. Mag. </a:t>
            </a:r>
            <a:r>
              <a:rPr lang="en-US" sz="1400" dirty="0"/>
              <a:t>26, 839 (1972).</a:t>
            </a:r>
            <a:endParaRPr lang="en-US" sz="1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75" y="1586043"/>
            <a:ext cx="9144000" cy="1642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86075" y="2876550"/>
            <a:ext cx="6172200" cy="351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5250" y="3121712"/>
                <a:ext cx="8591550" cy="1941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Our Calculations:</a:t>
                </a:r>
                <a:r>
                  <a:rPr lang="en-US" dirty="0" smtClean="0"/>
                  <a:t> 		     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𝐶𝑟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𝐶𝑟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−15</m:t>
                        </m:r>
                      </m:sup>
                    </m:sSup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900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2.6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𝑠𝑒𝑐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900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=3.4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𝑠𝑒𝑐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900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3121712"/>
                <a:ext cx="8591550" cy="1941878"/>
              </a:xfrm>
              <a:prstGeom prst="rect">
                <a:avLst/>
              </a:prstGeom>
              <a:blipFill rotWithShape="0">
                <a:blip r:embed="rId3"/>
                <a:stretch>
                  <a:fillRect l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Microscale</a:t>
            </a:r>
            <a:r>
              <a:rPr lang="en-US" dirty="0" smtClean="0"/>
              <a:t>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the impurity </a:t>
            </a:r>
            <a:r>
              <a:rPr lang="en-US" dirty="0" err="1" smtClean="0"/>
              <a:t>cation</a:t>
            </a:r>
            <a:r>
              <a:rPr lang="en-US" dirty="0" smtClean="0"/>
              <a:t> concentration be so large in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Yes!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33" y="1285960"/>
            <a:ext cx="6529933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037" y="4509511"/>
            <a:ext cx="3899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>
                <a:latin typeface="+mj-lt"/>
              </a:rPr>
              <a:t>A.C.S. Sabioni et al</a:t>
            </a:r>
            <a:r>
              <a:rPr lang="it-IT" sz="1400" dirty="0" smtClean="0">
                <a:latin typeface="+mj-lt"/>
              </a:rPr>
              <a:t>. </a:t>
            </a:r>
            <a:r>
              <a:rPr lang="it-IT" sz="1400" i="1" dirty="0">
                <a:latin typeface="+mj-lt"/>
              </a:rPr>
              <a:t>Solid State </a:t>
            </a:r>
            <a:r>
              <a:rPr lang="it-IT" sz="1400" i="1" dirty="0" smtClean="0">
                <a:latin typeface="+mj-lt"/>
              </a:rPr>
              <a:t>Ionics</a:t>
            </a:r>
            <a:r>
              <a:rPr lang="it-IT" sz="1400" dirty="0" smtClean="0">
                <a:latin typeface="+mj-lt"/>
              </a:rPr>
              <a:t>, 276:188 </a:t>
            </a:r>
            <a:r>
              <a:rPr lang="it-IT" sz="1400" dirty="0">
                <a:latin typeface="+mj-lt"/>
              </a:rPr>
              <a:t>(2015</a:t>
            </a:r>
            <a:r>
              <a:rPr lang="it-IT" sz="1400" dirty="0" smtClean="0">
                <a:latin typeface="+mj-lt"/>
              </a:rPr>
              <a:t>)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566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PWR Plant (Integrated)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/>
              <a:t>Observation 1:</a:t>
            </a:r>
            <a:r>
              <a:rPr lang="en-US" dirty="0" smtClean="0"/>
              <a:t> CRUD</a:t>
            </a:r>
            <a:br>
              <a:rPr lang="en-US" dirty="0" smtClean="0"/>
            </a:br>
            <a:r>
              <a:rPr lang="en-US" dirty="0" smtClean="0"/>
              <a:t>is mostly Ni-oxides</a:t>
            </a:r>
          </a:p>
          <a:p>
            <a:pPr lvl="1"/>
            <a:r>
              <a:rPr lang="en-US" dirty="0" smtClean="0"/>
              <a:t>We predict Ni-release</a:t>
            </a:r>
            <a:br>
              <a:rPr lang="en-US" dirty="0" smtClean="0"/>
            </a:br>
            <a:r>
              <a:rPr lang="en-US" dirty="0" smtClean="0"/>
              <a:t>outpacing Fe-release</a:t>
            </a:r>
            <a:br>
              <a:rPr lang="en-US" dirty="0" smtClean="0"/>
            </a:br>
            <a:r>
              <a:rPr lang="en-US" dirty="0" smtClean="0"/>
              <a:t>after one year</a:t>
            </a:r>
          </a:p>
          <a:p>
            <a:pPr lvl="1"/>
            <a:endParaRPr lang="en-US" dirty="0"/>
          </a:p>
          <a:p>
            <a:r>
              <a:rPr lang="en-US" u="sng" dirty="0" smtClean="0"/>
              <a:t>Observation 2:</a:t>
            </a:r>
            <a:r>
              <a:rPr lang="en-US" dirty="0" smtClean="0"/>
              <a:t> About</a:t>
            </a:r>
            <a:br>
              <a:rPr lang="en-US" dirty="0" smtClean="0"/>
            </a:br>
            <a:r>
              <a:rPr lang="en-US" dirty="0" smtClean="0"/>
              <a:t>10,000 moles of metal</a:t>
            </a:r>
            <a:br>
              <a:rPr lang="en-US" dirty="0" smtClean="0"/>
            </a:br>
            <a:r>
              <a:rPr lang="en-US" dirty="0" smtClean="0"/>
              <a:t>released</a:t>
            </a:r>
          </a:p>
          <a:p>
            <a:pPr lvl="1"/>
            <a:r>
              <a:rPr lang="en-US" dirty="0" smtClean="0"/>
              <a:t>CRUD loading in PWR</a:t>
            </a:r>
            <a:br>
              <a:rPr lang="en-US" dirty="0" smtClean="0"/>
            </a:br>
            <a:r>
              <a:rPr lang="en-US" dirty="0" smtClean="0"/>
              <a:t>fuel is around 10’s of kg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49" y="903553"/>
            <a:ext cx="537805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Comes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861738"/>
            <a:ext cx="8486775" cy="373288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Targeted questions for industry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Is there an Fe-release upon steam generator replacement?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What is the distribution of CRUD loading over time?</a:t>
            </a:r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Additional validation needs: experiments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Targeted analysis of steam generator tubes post-failure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Measure CRUD composition vs. thickness</a:t>
            </a:r>
            <a:r>
              <a:rPr lang="en-US" dirty="0"/>
              <a:t> </a:t>
            </a:r>
            <a:r>
              <a:rPr lang="en-US" dirty="0" smtClean="0"/>
              <a:t>(like an archeological record)</a:t>
            </a:r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Swap in new, more physical modules!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3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Tip: </a:t>
            </a:r>
            <a:r>
              <a:rPr lang="en-US" i="1" dirty="0" smtClean="0"/>
              <a:t>Choose Your Framework Wisely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Nano</a:t>
            </a:r>
            <a:r>
              <a:rPr lang="en-US" dirty="0" smtClean="0"/>
              <a:t>/Micro simulation time: ~1 year</a:t>
            </a:r>
          </a:p>
          <a:p>
            <a:r>
              <a:rPr lang="en-US" dirty="0" smtClean="0"/>
              <a:t>Engineering scale coding time: ~45 </a:t>
            </a:r>
            <a:r>
              <a:rPr lang="en-US" dirty="0" smtClean="0"/>
              <a:t>hours</a:t>
            </a:r>
          </a:p>
          <a:p>
            <a:pPr lvl="1"/>
            <a:r>
              <a:rPr lang="en-US" dirty="0" smtClean="0"/>
              <a:t>… plus a lot of planning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593" y="1892036"/>
            <a:ext cx="4293765" cy="256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44654" y="4440734"/>
            <a:ext cx="3699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Source: http</a:t>
            </a:r>
            <a:r>
              <a:rPr lang="en-US" sz="1400" dirty="0"/>
              <a:t>://www.mooseframework.org/about/</a:t>
            </a:r>
          </a:p>
        </p:txBody>
      </p:sp>
    </p:spTree>
    <p:extLst>
      <p:ext uri="{BB962C8B-B14F-4D97-AF65-F5344CB8AC3E}">
        <p14:creationId xmlns:p14="http://schemas.microsoft.com/office/powerpoint/2010/main" val="346148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Leads to CRUD?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must be a </a:t>
            </a:r>
            <a:r>
              <a:rPr lang="en-US" i="1" dirty="0" smtClean="0"/>
              <a:t>source term</a:t>
            </a:r>
            <a:r>
              <a:rPr lang="en-US" dirty="0" smtClean="0"/>
              <a:t>, a </a:t>
            </a:r>
            <a:r>
              <a:rPr lang="en-US" i="1" dirty="0" smtClean="0"/>
              <a:t>sink</a:t>
            </a:r>
            <a:r>
              <a:rPr lang="en-US" dirty="0" smtClean="0"/>
              <a:t>, and a </a:t>
            </a:r>
            <a:r>
              <a:rPr lang="en-US" i="1" dirty="0" smtClean="0"/>
              <a:t>driving force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39" y="1902490"/>
            <a:ext cx="3803622" cy="20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upload.wikimedia.org/wikipedia/commons/8/89/Nuclear_steam_genera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9" y="1346804"/>
            <a:ext cx="2372604" cy="30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898" y="4371639"/>
            <a:ext cx="2578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PWR Steam Generator</a:t>
            </a:r>
          </a:p>
          <a:p>
            <a:pPr algn="ctr"/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Sources: Wikimedia, </a:t>
            </a:r>
            <a:r>
              <a:rPr lang="en-US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Thermopedia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http://www.nucleartourist.com/images/Pwrfuel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66" y="1736707"/>
            <a:ext cx="154305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7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Tip: Spend the Time to </a:t>
            </a:r>
            <a:r>
              <a:rPr lang="en-US" i="1" dirty="0" smtClean="0"/>
              <a:t>Write</a:t>
            </a:r>
            <a:r>
              <a:rPr lang="en-US" dirty="0" smtClean="0"/>
              <a:t> </a:t>
            </a:r>
            <a:r>
              <a:rPr lang="en-US" i="1" dirty="0" smtClean="0"/>
              <a:t>Modular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8100" y="933450"/>
            <a:ext cx="9067800" cy="1552575"/>
            <a:chOff x="47625" y="933450"/>
            <a:chExt cx="9067800" cy="1552575"/>
          </a:xfrm>
        </p:grpSpPr>
        <p:sp>
          <p:nvSpPr>
            <p:cNvPr id="10" name="Rectangle 9"/>
            <p:cNvSpPr/>
            <p:nvPr/>
          </p:nvSpPr>
          <p:spPr>
            <a:xfrm>
              <a:off x="47625" y="933450"/>
              <a:ext cx="9067800" cy="1552575"/>
            </a:xfrm>
            <a:prstGeom prst="rect">
              <a:avLst/>
            </a:prstGeom>
            <a:solidFill>
              <a:srgbClr val="33CCFF">
                <a:alpha val="4980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61925" y="1047750"/>
              <a:ext cx="1870875" cy="1295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MD Diffusivity Data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76500" y="1047750"/>
              <a:ext cx="1870875" cy="1295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Prescribed Oxides &amp; Thicknesses from Literature Data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91075" y="1047750"/>
              <a:ext cx="1870875" cy="1295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1D Diffusivity Model for Metal Release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105650" y="1047750"/>
              <a:ext cx="1870875" cy="6286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Simple ODEs for Metal Release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52400" y="2790065"/>
            <a:ext cx="1870875" cy="1295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Density Functional Theory (DFT) Diffusivity Data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66974" y="2790065"/>
            <a:ext cx="1870875" cy="1295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Oxide thicknesses computed by </a:t>
            </a:r>
            <a:r>
              <a:rPr lang="en-US" dirty="0" smtClean="0"/>
              <a:t>MOOSE phase </a:t>
            </a:r>
            <a:r>
              <a:rPr lang="en-US" dirty="0" smtClean="0"/>
              <a:t>field module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96125" y="3999740"/>
            <a:ext cx="1870875" cy="6484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RELAP-7 coolant temperatures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096123" y="1714500"/>
            <a:ext cx="1870875" cy="6286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Prescribed temperatures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86313" y="2790065"/>
            <a:ext cx="1870875" cy="1295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or 3D diffusivity model with grain boundaries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96121" y="3286124"/>
            <a:ext cx="1870875" cy="6484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BISON fuel performance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096122" y="2566607"/>
            <a:ext cx="1870875" cy="6484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MAMBA CRUD growth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" y="4238625"/>
            <a:ext cx="67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Opportunities to combine </a:t>
            </a:r>
            <a:r>
              <a:rPr lang="en-US" b="1" i="1" dirty="0" err="1" smtClean="0"/>
              <a:t>multiscale</a:t>
            </a:r>
            <a:r>
              <a:rPr lang="en-US" b="1" dirty="0" smtClean="0"/>
              <a:t> with </a:t>
            </a:r>
            <a:r>
              <a:rPr lang="en-US" b="1" i="1" dirty="0" err="1" smtClean="0"/>
              <a:t>multiphysics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56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Tip: </a:t>
            </a:r>
            <a:r>
              <a:rPr lang="en-US" i="1" dirty="0" smtClean="0"/>
              <a:t>Visualize Intermediate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help in debugging more and more complex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1628860"/>
            <a:ext cx="2866323" cy="2743200"/>
          </a:xfrm>
          <a:prstGeom prst="rect">
            <a:avLst/>
          </a:prstGeom>
        </p:spPr>
      </p:pic>
      <p:pic>
        <p:nvPicPr>
          <p:cNvPr id="7" name="Oxide-Thickn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57126" y="1676485"/>
            <a:ext cx="2762674" cy="2743200"/>
          </a:xfrm>
          <a:prstGeom prst="rect">
            <a:avLst/>
          </a:prstGeom>
        </p:spPr>
      </p:pic>
      <p:pic>
        <p:nvPicPr>
          <p:cNvPr id="8" name="Release-Rate-Lo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76551" y="1676485"/>
            <a:ext cx="276267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2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Parting Notes: Take Control of Validation!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4796971" y="1048389"/>
            <a:ext cx="4240026" cy="3435012"/>
            <a:chOff x="5816422" y="1510573"/>
            <a:chExt cx="5643474" cy="4572000"/>
          </a:xfrm>
        </p:grpSpPr>
        <p:pic>
          <p:nvPicPr>
            <p:cNvPr id="279" name="Picture 39" descr="C:\Users\ittinop\Desktop\CRUD loop photos\photo 5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28"/>
            <a:stretch/>
          </p:blipFill>
          <p:spPr bwMode="auto">
            <a:xfrm>
              <a:off x="5816422" y="1510573"/>
              <a:ext cx="5643474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0" name="Rectangle 279"/>
            <p:cNvSpPr/>
            <p:nvPr/>
          </p:nvSpPr>
          <p:spPr bwMode="auto">
            <a:xfrm>
              <a:off x="5969000" y="3213100"/>
              <a:ext cx="1219200" cy="1676400"/>
            </a:xfrm>
            <a:prstGeom prst="rect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825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sp>
        <p:nvSpPr>
          <p:cNvPr id="281" name="Right Arrow 280"/>
          <p:cNvSpPr/>
          <p:nvPr/>
        </p:nvSpPr>
        <p:spPr>
          <a:xfrm>
            <a:off x="2510563" y="2870404"/>
            <a:ext cx="341945" cy="335756"/>
          </a:xfrm>
          <a:prstGeom prst="rightArrow">
            <a:avLst>
              <a:gd name="adj1" fmla="val 74092"/>
              <a:gd name="adj2" fmla="val 60509"/>
            </a:avLst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baseline="0" dirty="0" err="1">
              <a:solidFill>
                <a:schemeClr val="tx1"/>
              </a:solidFill>
            </a:endParaRPr>
          </a:p>
        </p:txBody>
      </p:sp>
      <p:grpSp>
        <p:nvGrpSpPr>
          <p:cNvPr id="282" name="Group 281"/>
          <p:cNvGrpSpPr/>
          <p:nvPr/>
        </p:nvGrpSpPr>
        <p:grpSpPr>
          <a:xfrm>
            <a:off x="2804890" y="969192"/>
            <a:ext cx="1453911" cy="3429455"/>
            <a:chOff x="3381393" y="1510573"/>
            <a:chExt cx="1935155" cy="4564604"/>
          </a:xfrm>
        </p:grpSpPr>
        <p:pic>
          <p:nvPicPr>
            <p:cNvPr id="283" name="Picture 2" descr="C:\Users\ittinop\Desktop\C153\C153_testrun_flowcell_25042013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887" y="1742163"/>
              <a:ext cx="1626417" cy="4333014"/>
            </a:xfrm>
            <a:prstGeom prst="rect">
              <a:avLst/>
            </a:prstGeom>
            <a:solidFill>
              <a:schemeClr val="bg1"/>
            </a:solidFill>
            <a:extLst/>
          </p:spPr>
        </p:pic>
        <p:sp>
          <p:nvSpPr>
            <p:cNvPr id="284" name="Rectangle 3"/>
            <p:cNvSpPr txBox="1"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3381393" y="1510573"/>
              <a:ext cx="1935155" cy="194853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205230" tIns="73464" rIns="73464" bIns="73464" numCol="1" anchor="ctr" anchorCtr="0" compatLnSpc="1">
              <a:prstTxWarp prst="textNoShape">
                <a:avLst/>
              </a:prstTxWarp>
              <a:no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 defTabSz="466431" eaLnBrk="0" hangingPunct="0">
                <a:buClr>
                  <a:srgbClr val="000000"/>
                </a:buClr>
                <a:buSzPct val="100000"/>
                <a:tabLst>
                  <a:tab pos="0" algn="l"/>
                  <a:tab pos="184629" algn="l"/>
                  <a:tab pos="370879" algn="l"/>
                  <a:tab pos="557127" algn="l"/>
                  <a:tab pos="743376" algn="l"/>
                  <a:tab pos="929625" algn="l"/>
                  <a:tab pos="1115874" algn="l"/>
                  <a:tab pos="1302122" algn="l"/>
                  <a:tab pos="1488371" algn="l"/>
                  <a:tab pos="1674619" algn="l"/>
                  <a:tab pos="1860869" algn="l"/>
                  <a:tab pos="2047117" algn="l"/>
                  <a:tab pos="2233366" algn="l"/>
                  <a:tab pos="2419615" algn="l"/>
                  <a:tab pos="2605864" algn="l"/>
                  <a:tab pos="2792112" algn="l"/>
                  <a:tab pos="2978361" algn="l"/>
                  <a:tab pos="3164609" algn="l"/>
                  <a:tab pos="3350859" algn="l"/>
                  <a:tab pos="3537107" algn="l"/>
                  <a:tab pos="3723356" algn="l"/>
                </a:tabLst>
                <a:defRPr/>
              </a:pPr>
              <a:r>
                <a:rPr lang="en-US" altLang="en-US" sz="1100" b="1" kern="0" dirty="0" smtClean="0">
                  <a:solidFill>
                    <a:schemeClr val="tx1"/>
                  </a:solidFill>
                  <a:ea typeface="SimSun" charset="-122"/>
                </a:rPr>
                <a:t>Actual Autoclave</a:t>
              </a:r>
              <a:endParaRPr lang="en-US" altLang="en-US" sz="1100" b="1" kern="0" dirty="0">
                <a:solidFill>
                  <a:schemeClr val="tx1"/>
                </a:solidFill>
                <a:ea typeface="SimSun" charset="-122"/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227651" y="1084606"/>
            <a:ext cx="2163977" cy="3361814"/>
            <a:chOff x="122432" y="1608000"/>
            <a:chExt cx="2880254" cy="4474573"/>
          </a:xfrm>
        </p:grpSpPr>
        <p:sp>
          <p:nvSpPr>
            <p:cNvPr id="286" name="TextBox 2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26659" y="1608000"/>
              <a:ext cx="2876027" cy="44745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46908" tIns="146908" rIns="146908" bIns="146908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002960"/>
                </a:buClr>
              </a:pPr>
              <a:endParaRPr lang="en-US" baseline="0" dirty="0"/>
            </a:p>
          </p:txBody>
        </p:sp>
        <p:pic>
          <p:nvPicPr>
            <p:cNvPr id="28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47" y="2147117"/>
              <a:ext cx="1990725" cy="3708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8" name="Rectangle 3"/>
            <p:cNvSpPr txBox="1"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22432" y="1608000"/>
              <a:ext cx="2855526" cy="194853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205230" tIns="73464" rIns="73464" bIns="73464" numCol="1" anchor="ctr" anchorCtr="0" compatLnSpc="1">
              <a:prstTxWarp prst="textNoShape">
                <a:avLst/>
              </a:prstTxWarp>
              <a:no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defTabSz="466431" eaLnBrk="0" hangingPunct="0">
                <a:buClr>
                  <a:srgbClr val="000000"/>
                </a:buClr>
                <a:buSzPct val="100000"/>
                <a:tabLst>
                  <a:tab pos="0" algn="l"/>
                  <a:tab pos="184629" algn="l"/>
                  <a:tab pos="370879" algn="l"/>
                  <a:tab pos="557127" algn="l"/>
                  <a:tab pos="743376" algn="l"/>
                  <a:tab pos="929625" algn="l"/>
                  <a:tab pos="1115874" algn="l"/>
                  <a:tab pos="1302122" algn="l"/>
                  <a:tab pos="1488371" algn="l"/>
                  <a:tab pos="1674619" algn="l"/>
                  <a:tab pos="1860869" algn="l"/>
                  <a:tab pos="2047117" algn="l"/>
                  <a:tab pos="2233366" algn="l"/>
                  <a:tab pos="2419615" algn="l"/>
                  <a:tab pos="2605864" algn="l"/>
                  <a:tab pos="2792112" algn="l"/>
                  <a:tab pos="2978361" algn="l"/>
                  <a:tab pos="3164609" algn="l"/>
                  <a:tab pos="3350859" algn="l"/>
                  <a:tab pos="3537107" algn="l"/>
                  <a:tab pos="3723356" algn="l"/>
                </a:tabLst>
                <a:defRPr/>
              </a:pPr>
              <a:r>
                <a:rPr lang="en-US" altLang="en-US" sz="1200" b="1" kern="0" dirty="0" smtClean="0">
                  <a:solidFill>
                    <a:schemeClr val="tx1"/>
                  </a:solidFill>
                  <a:ea typeface="SimSun" charset="-122"/>
                </a:rPr>
                <a:t>Final Autoclave Drawing</a:t>
              </a:r>
              <a:endParaRPr lang="en-US" altLang="en-US" sz="1200" b="1" kern="0" dirty="0">
                <a:solidFill>
                  <a:schemeClr val="tx1"/>
                </a:solidFill>
                <a:ea typeface="SimSun" charset="-122"/>
              </a:endParaRP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199583" y="4009972"/>
              <a:ext cx="934943" cy="5735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aseline="0" dirty="0" smtClean="0"/>
                <a:t>Sapphire</a:t>
              </a:r>
            </a:p>
            <a:p>
              <a:r>
                <a:rPr lang="en-US" sz="1100" baseline="0" dirty="0" smtClean="0"/>
                <a:t>Windows</a:t>
              </a:r>
              <a:endParaRPr lang="en-US" sz="1100" baseline="0" dirty="0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230783" y="2500534"/>
              <a:ext cx="975481" cy="3482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aseline="0" dirty="0" smtClean="0"/>
                <a:t>Water out</a:t>
              </a:r>
              <a:endParaRPr lang="en-US" sz="1100" baseline="0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230783" y="5725389"/>
              <a:ext cx="870935" cy="3482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aseline="0" dirty="0" smtClean="0"/>
                <a:t>Water in</a:t>
              </a:r>
              <a:endParaRPr lang="en-US" sz="1100" baseline="0" dirty="0"/>
            </a:p>
          </p:txBody>
        </p:sp>
        <p:sp>
          <p:nvSpPr>
            <p:cNvPr id="292" name="Line Callout 1 (No Border) 291"/>
            <p:cNvSpPr/>
            <p:nvPr/>
          </p:nvSpPr>
          <p:spPr>
            <a:xfrm>
              <a:off x="2088286" y="3164658"/>
              <a:ext cx="889672" cy="519719"/>
            </a:xfrm>
            <a:prstGeom prst="callout1">
              <a:avLst>
                <a:gd name="adj1" fmla="val 47394"/>
                <a:gd name="adj2" fmla="val 5809"/>
                <a:gd name="adj3" fmla="val 112500"/>
                <a:gd name="adj4" fmla="val -5752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aseline="0" dirty="0">
                  <a:solidFill>
                    <a:schemeClr val="tx1"/>
                  </a:solidFill>
                </a:rPr>
                <a:t>Sample rod</a:t>
              </a:r>
            </a:p>
          </p:txBody>
        </p:sp>
      </p:grpSp>
      <p:sp>
        <p:nvSpPr>
          <p:cNvPr id="293" name="Right Arrow 292"/>
          <p:cNvSpPr/>
          <p:nvPr/>
        </p:nvSpPr>
        <p:spPr>
          <a:xfrm>
            <a:off x="4336090" y="2869936"/>
            <a:ext cx="341945" cy="335756"/>
          </a:xfrm>
          <a:prstGeom prst="rightArrow">
            <a:avLst>
              <a:gd name="adj1" fmla="val 74092"/>
              <a:gd name="adj2" fmla="val 60509"/>
            </a:avLst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baseline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1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Parting Notes: Take Control of Validation!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cxnSp>
        <p:nvCxnSpPr>
          <p:cNvPr id="21" name="Straight Connector 319"/>
          <p:cNvCxnSpPr>
            <a:cxnSpLocks noChangeShapeType="1"/>
            <a:stCxn id="54" idx="3"/>
            <a:endCxn id="61" idx="2"/>
          </p:cNvCxnSpPr>
          <p:nvPr/>
        </p:nvCxnSpPr>
        <p:spPr bwMode="auto">
          <a:xfrm>
            <a:off x="4675671" y="2132704"/>
            <a:ext cx="944366" cy="6479"/>
          </a:xfrm>
          <a:prstGeom prst="line">
            <a:avLst/>
          </a:prstGeom>
          <a:noFill/>
          <a:ln w="19050" algn="ctr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319"/>
          <p:cNvCxnSpPr>
            <a:cxnSpLocks noChangeShapeType="1"/>
          </p:cNvCxnSpPr>
          <p:nvPr/>
        </p:nvCxnSpPr>
        <p:spPr bwMode="auto">
          <a:xfrm flipV="1">
            <a:off x="5594120" y="2147280"/>
            <a:ext cx="0" cy="461628"/>
          </a:xfrm>
          <a:prstGeom prst="line">
            <a:avLst/>
          </a:prstGeom>
          <a:noFill/>
          <a:ln w="19050" algn="ctr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319"/>
          <p:cNvCxnSpPr>
            <a:cxnSpLocks noChangeShapeType="1"/>
          </p:cNvCxnSpPr>
          <p:nvPr/>
        </p:nvCxnSpPr>
        <p:spPr bwMode="auto">
          <a:xfrm flipV="1">
            <a:off x="4691869" y="2126225"/>
            <a:ext cx="0" cy="461627"/>
          </a:xfrm>
          <a:prstGeom prst="line">
            <a:avLst/>
          </a:prstGeom>
          <a:noFill/>
          <a:ln w="19050" algn="ctr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>
            <a:stCxn id="162" idx="3"/>
            <a:endCxn id="120" idx="1"/>
          </p:cNvCxnSpPr>
          <p:nvPr/>
        </p:nvCxnSpPr>
        <p:spPr bwMode="auto">
          <a:xfrm flipV="1">
            <a:off x="2663831" y="3953297"/>
            <a:ext cx="3560409" cy="4859"/>
          </a:xfrm>
          <a:prstGeom prst="line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</p:cxnSp>
      <p:cxnSp>
        <p:nvCxnSpPr>
          <p:cNvPr id="25" name="Straight Connector 24"/>
          <p:cNvCxnSpPr>
            <a:stCxn id="87" idx="1"/>
            <a:endCxn id="251" idx="0"/>
          </p:cNvCxnSpPr>
          <p:nvPr/>
        </p:nvCxnSpPr>
        <p:spPr bwMode="auto">
          <a:xfrm flipH="1">
            <a:off x="6272835" y="2670459"/>
            <a:ext cx="3240" cy="1681295"/>
          </a:xfrm>
          <a:prstGeom prst="line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</p:cxnSp>
      <p:cxnSp>
        <p:nvCxnSpPr>
          <p:cNvPr id="26" name="Straight Connector 25"/>
          <p:cNvCxnSpPr>
            <a:stCxn id="204" idx="1"/>
            <a:endCxn id="87" idx="2"/>
          </p:cNvCxnSpPr>
          <p:nvPr/>
        </p:nvCxnSpPr>
        <p:spPr bwMode="auto">
          <a:xfrm>
            <a:off x="5077393" y="2607289"/>
            <a:ext cx="1226219" cy="11339"/>
          </a:xfrm>
          <a:prstGeom prst="line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</p:cxnSp>
      <p:cxnSp>
        <p:nvCxnSpPr>
          <p:cNvPr id="27" name="Straight Connector 320"/>
          <p:cNvCxnSpPr>
            <a:cxnSpLocks noChangeShapeType="1"/>
          </p:cNvCxnSpPr>
          <p:nvPr/>
        </p:nvCxnSpPr>
        <p:spPr bwMode="auto">
          <a:xfrm>
            <a:off x="4087668" y="2597571"/>
            <a:ext cx="933028" cy="3239"/>
          </a:xfrm>
          <a:prstGeom prst="line">
            <a:avLst/>
          </a:prstGeom>
          <a:noFill/>
          <a:ln w="28575" algn="ctr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2597415" y="2589471"/>
            <a:ext cx="1427080" cy="12958"/>
          </a:xfrm>
          <a:prstGeom prst="line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</p:cxnSp>
      <p:cxnSp>
        <p:nvCxnSpPr>
          <p:cNvPr id="29" name="Straight Arrow Connector 28"/>
          <p:cNvCxnSpPr>
            <a:endCxn id="42" idx="3"/>
          </p:cNvCxnSpPr>
          <p:nvPr/>
        </p:nvCxnSpPr>
        <p:spPr bwMode="auto">
          <a:xfrm flipH="1" flipV="1">
            <a:off x="2232951" y="1580369"/>
            <a:ext cx="0" cy="55719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2237811" y="2578132"/>
            <a:ext cx="1620" cy="17979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1" name="Straight Arrow Connector 30"/>
          <p:cNvCxnSpPr>
            <a:endCxn id="36" idx="1"/>
          </p:cNvCxnSpPr>
          <p:nvPr/>
        </p:nvCxnSpPr>
        <p:spPr bwMode="auto">
          <a:xfrm flipV="1">
            <a:off x="2247529" y="2587850"/>
            <a:ext cx="226778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2237810" y="2225028"/>
            <a:ext cx="0" cy="353104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 flipH="1">
            <a:off x="1952718" y="2578132"/>
            <a:ext cx="285092" cy="162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sp>
        <p:nvSpPr>
          <p:cNvPr id="34" name="Line Callout 1 (No Border) 33"/>
          <p:cNvSpPr/>
          <p:nvPr/>
        </p:nvSpPr>
        <p:spPr bwMode="auto">
          <a:xfrm>
            <a:off x="498102" y="2649401"/>
            <a:ext cx="779144" cy="391978"/>
          </a:xfrm>
          <a:prstGeom prst="callout1">
            <a:avLst>
              <a:gd name="adj1" fmla="val 26399"/>
              <a:gd name="adj2" fmla="val 95446"/>
              <a:gd name="adj3" fmla="val -49688"/>
              <a:gd name="adj4" fmla="val 157074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baseline="0" dirty="0">
                <a:ea typeface="SimSun"/>
              </a:rPr>
              <a:t>Pressure switch</a:t>
            </a:r>
          </a:p>
        </p:txBody>
      </p:sp>
      <p:grpSp>
        <p:nvGrpSpPr>
          <p:cNvPr id="35" name="Group 35"/>
          <p:cNvGrpSpPr>
            <a:grpSpLocks/>
          </p:cNvGrpSpPr>
          <p:nvPr/>
        </p:nvGrpSpPr>
        <p:grpSpPr bwMode="auto">
          <a:xfrm>
            <a:off x="2474309" y="2548976"/>
            <a:ext cx="166844" cy="77748"/>
            <a:chOff x="6096000" y="3698970"/>
            <a:chExt cx="342900" cy="171450"/>
          </a:xfrm>
        </p:grpSpPr>
        <p:sp>
          <p:nvSpPr>
            <p:cNvPr id="36" name="Rectangle 35"/>
            <p:cNvSpPr/>
            <p:nvPr/>
          </p:nvSpPr>
          <p:spPr>
            <a:xfrm>
              <a:off x="6096000" y="3738262"/>
              <a:ext cx="229710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49139" y="3698970"/>
              <a:ext cx="189761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38" name="Group 43"/>
          <p:cNvGrpSpPr>
            <a:grpSpLocks/>
          </p:cNvGrpSpPr>
          <p:nvPr/>
        </p:nvGrpSpPr>
        <p:grpSpPr bwMode="auto">
          <a:xfrm rot="-5400000">
            <a:off x="2166541" y="2129461"/>
            <a:ext cx="103664" cy="87471"/>
            <a:chOff x="12039600" y="9432926"/>
            <a:chExt cx="457200" cy="358774"/>
          </a:xfrm>
        </p:grpSpPr>
        <p:sp>
          <p:nvSpPr>
            <p:cNvPr id="39" name="Rectangle 38"/>
            <p:cNvSpPr/>
            <p:nvPr/>
          </p:nvSpPr>
          <p:spPr>
            <a:xfrm>
              <a:off x="12161039" y="9432924"/>
              <a:ext cx="214313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2039600" y="9565805"/>
              <a:ext cx="457200" cy="22589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41" name="Group 77"/>
          <p:cNvGrpSpPr>
            <a:grpSpLocks/>
          </p:cNvGrpSpPr>
          <p:nvPr/>
        </p:nvGrpSpPr>
        <p:grpSpPr bwMode="auto">
          <a:xfrm>
            <a:off x="2122802" y="1424873"/>
            <a:ext cx="166843" cy="155496"/>
            <a:chOff x="5612108" y="1890203"/>
            <a:chExt cx="342040" cy="342900"/>
          </a:xfrm>
        </p:grpSpPr>
        <p:sp>
          <p:nvSpPr>
            <p:cNvPr id="42" name="Isosceles Triangle 41"/>
            <p:cNvSpPr/>
            <p:nvPr/>
          </p:nvSpPr>
          <p:spPr>
            <a:xfrm>
              <a:off x="5725015" y="2004503"/>
              <a:ext cx="229133" cy="232173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43" name="Isosceles Triangle 42"/>
            <p:cNvSpPr/>
            <p:nvPr/>
          </p:nvSpPr>
          <p:spPr>
            <a:xfrm rot="5400000">
              <a:off x="5612376" y="1889935"/>
              <a:ext cx="228600" cy="229133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cxnSp>
        <p:nvCxnSpPr>
          <p:cNvPr id="44" name="Straight Arrow Connector 43"/>
          <p:cNvCxnSpPr/>
          <p:nvPr/>
        </p:nvCxnSpPr>
        <p:spPr bwMode="auto">
          <a:xfrm flipV="1">
            <a:off x="4175141" y="2597569"/>
            <a:ext cx="361225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flipH="1">
            <a:off x="1367957" y="1476705"/>
            <a:ext cx="751606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sp>
        <p:nvSpPr>
          <p:cNvPr id="46" name="TextBox 250"/>
          <p:cNvSpPr txBox="1">
            <a:spLocks noChangeArrowheads="1"/>
          </p:cNvSpPr>
          <p:nvPr/>
        </p:nvSpPr>
        <p:spPr bwMode="auto">
          <a:xfrm>
            <a:off x="7272275" y="4335557"/>
            <a:ext cx="947123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baseline="0">
                <a:ea typeface="SimSun" charset="-122"/>
              </a:rPr>
              <a:t>Fill Terminal</a:t>
            </a:r>
          </a:p>
        </p:txBody>
      </p:sp>
      <p:sp>
        <p:nvSpPr>
          <p:cNvPr id="47" name="TextBox 256"/>
          <p:cNvSpPr txBox="1">
            <a:spLocks noChangeArrowheads="1"/>
          </p:cNvSpPr>
          <p:nvPr/>
        </p:nvSpPr>
        <p:spPr bwMode="auto">
          <a:xfrm>
            <a:off x="3421403" y="4536405"/>
            <a:ext cx="1341205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baseline="0" dirty="0">
                <a:ea typeface="SimSun" charset="-122"/>
              </a:rPr>
              <a:t>Pressurizing Pump</a:t>
            </a:r>
          </a:p>
        </p:txBody>
      </p:sp>
      <p:sp>
        <p:nvSpPr>
          <p:cNvPr id="48" name="Line Callout 1 (No Border) 47"/>
          <p:cNvSpPr/>
          <p:nvPr/>
        </p:nvSpPr>
        <p:spPr bwMode="auto">
          <a:xfrm>
            <a:off x="1567196" y="4358233"/>
            <a:ext cx="874714" cy="236483"/>
          </a:xfrm>
          <a:prstGeom prst="callout1">
            <a:avLst>
              <a:gd name="adj1" fmla="val 45523"/>
              <a:gd name="adj2" fmla="val 98643"/>
              <a:gd name="adj3" fmla="val -133793"/>
              <a:gd name="adj4" fmla="val 182568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defTabSz="186250">
              <a:buClr>
                <a:srgbClr val="000000"/>
              </a:buClr>
              <a:buSzPct val="100000"/>
              <a:defRPr/>
            </a:pPr>
            <a:r>
              <a:rPr lang="en-US" sz="1200" b="1" kern="0" baseline="0" dirty="0">
                <a:ea typeface="SimSun"/>
              </a:rPr>
              <a:t>Pre-heater</a:t>
            </a:r>
          </a:p>
        </p:txBody>
      </p:sp>
      <p:grpSp>
        <p:nvGrpSpPr>
          <p:cNvPr id="49" name="Group 348"/>
          <p:cNvGrpSpPr>
            <a:grpSpLocks/>
          </p:cNvGrpSpPr>
          <p:nvPr/>
        </p:nvGrpSpPr>
        <p:grpSpPr bwMode="auto">
          <a:xfrm>
            <a:off x="2846870" y="2539260"/>
            <a:ext cx="111770" cy="80987"/>
            <a:chOff x="12039600" y="9432926"/>
            <a:chExt cx="457200" cy="358774"/>
          </a:xfrm>
        </p:grpSpPr>
        <p:sp>
          <p:nvSpPr>
            <p:cNvPr id="50" name="Rectangle 49"/>
            <p:cNvSpPr/>
            <p:nvPr/>
          </p:nvSpPr>
          <p:spPr>
            <a:xfrm>
              <a:off x="12165497" y="9432926"/>
              <a:ext cx="205406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2039600" y="9562085"/>
              <a:ext cx="457200" cy="22961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52" name="Group 10"/>
          <p:cNvGrpSpPr>
            <a:grpSpLocks/>
          </p:cNvGrpSpPr>
          <p:nvPr/>
        </p:nvGrpSpPr>
        <p:grpSpPr bwMode="auto">
          <a:xfrm rot="10800000">
            <a:off x="4674050" y="2110026"/>
            <a:ext cx="103670" cy="90706"/>
            <a:chOff x="5257800" y="6214315"/>
            <a:chExt cx="213365" cy="200026"/>
          </a:xfrm>
        </p:grpSpPr>
        <p:sp>
          <p:nvSpPr>
            <p:cNvPr id="53" name="Rectangle 52"/>
            <p:cNvSpPr/>
            <p:nvPr/>
          </p:nvSpPr>
          <p:spPr>
            <a:xfrm>
              <a:off x="5401154" y="6214315"/>
              <a:ext cx="100015" cy="20002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287803" y="6314328"/>
              <a:ext cx="193362" cy="100013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55" name="Group 27"/>
          <p:cNvGrpSpPr>
            <a:grpSpLocks/>
          </p:cNvGrpSpPr>
          <p:nvPr/>
        </p:nvGrpSpPr>
        <p:grpSpPr bwMode="auto">
          <a:xfrm>
            <a:off x="2185975" y="2757924"/>
            <a:ext cx="79373" cy="115001"/>
            <a:chOff x="4629716" y="5791200"/>
            <a:chExt cx="161189" cy="253803"/>
          </a:xfrm>
        </p:grpSpPr>
        <p:sp>
          <p:nvSpPr>
            <p:cNvPr id="56" name="Rectangle 55"/>
            <p:cNvSpPr/>
            <p:nvPr/>
          </p:nvSpPr>
          <p:spPr>
            <a:xfrm rot="18889635">
              <a:off x="4596413" y="5903146"/>
              <a:ext cx="175159" cy="10855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4668566" y="5808273"/>
              <a:ext cx="139412" cy="10526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cxnSp>
        <p:nvCxnSpPr>
          <p:cNvPr id="58" name="Straight Arrow Connector 57"/>
          <p:cNvCxnSpPr/>
          <p:nvPr/>
        </p:nvCxnSpPr>
        <p:spPr bwMode="auto">
          <a:xfrm flipH="1">
            <a:off x="1980258" y="2858348"/>
            <a:ext cx="204100" cy="192749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59" name="Straight Arrow Connector 58"/>
          <p:cNvCxnSpPr>
            <a:stCxn id="206" idx="1"/>
          </p:cNvCxnSpPr>
          <p:nvPr/>
        </p:nvCxnSpPr>
        <p:spPr bwMode="auto">
          <a:xfrm flipH="1" flipV="1">
            <a:off x="1952718" y="3687659"/>
            <a:ext cx="228398" cy="218665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60" name="Group 375"/>
          <p:cNvGrpSpPr>
            <a:grpSpLocks/>
          </p:cNvGrpSpPr>
          <p:nvPr/>
        </p:nvGrpSpPr>
        <p:grpSpPr bwMode="auto">
          <a:xfrm rot="-5400000">
            <a:off x="5524471" y="2108404"/>
            <a:ext cx="93945" cy="97190"/>
            <a:chOff x="5257800" y="6214315"/>
            <a:chExt cx="213365" cy="200026"/>
          </a:xfrm>
        </p:grpSpPr>
        <p:sp>
          <p:nvSpPr>
            <p:cNvPr id="61" name="Rectangle 60"/>
            <p:cNvSpPr/>
            <p:nvPr/>
          </p:nvSpPr>
          <p:spPr>
            <a:xfrm>
              <a:off x="5368161" y="6214315"/>
              <a:ext cx="99326" cy="20002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254124" y="6314329"/>
              <a:ext cx="194970" cy="100013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63" name="Group 386"/>
          <p:cNvGrpSpPr>
            <a:grpSpLocks/>
          </p:cNvGrpSpPr>
          <p:nvPr/>
        </p:nvGrpSpPr>
        <p:grpSpPr bwMode="auto">
          <a:xfrm>
            <a:off x="4633555" y="2539260"/>
            <a:ext cx="110149" cy="80987"/>
            <a:chOff x="12039600" y="9432926"/>
            <a:chExt cx="457200" cy="358774"/>
          </a:xfrm>
        </p:grpSpPr>
        <p:sp>
          <p:nvSpPr>
            <p:cNvPr id="64" name="Rectangle 63"/>
            <p:cNvSpPr/>
            <p:nvPr/>
          </p:nvSpPr>
          <p:spPr>
            <a:xfrm>
              <a:off x="12160624" y="9432926"/>
              <a:ext cx="208427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2039600" y="9562085"/>
              <a:ext cx="457200" cy="22961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66" name="Group 74"/>
          <p:cNvGrpSpPr>
            <a:grpSpLocks/>
          </p:cNvGrpSpPr>
          <p:nvPr/>
        </p:nvGrpSpPr>
        <p:grpSpPr bwMode="auto">
          <a:xfrm>
            <a:off x="4996399" y="1756922"/>
            <a:ext cx="302910" cy="455148"/>
            <a:chOff x="8727679" y="1492034"/>
            <a:chExt cx="621346" cy="1002080"/>
          </a:xfrm>
        </p:grpSpPr>
        <p:sp>
          <p:nvSpPr>
            <p:cNvPr id="67" name="Rectangle 66"/>
            <p:cNvSpPr/>
            <p:nvPr/>
          </p:nvSpPr>
          <p:spPr>
            <a:xfrm>
              <a:off x="8900460" y="1834382"/>
              <a:ext cx="279108" cy="363745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lumMod val="75000"/>
                    <a:shade val="30000"/>
                    <a:satMod val="115000"/>
                  </a:sysClr>
                </a:gs>
                <a:gs pos="50000">
                  <a:sysClr val="window" lastClr="FFFFFF">
                    <a:lumMod val="7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75000"/>
                    <a:shade val="100000"/>
                    <a:satMod val="115000"/>
                  </a:sysClr>
                </a:gs>
              </a:gsLst>
              <a:lin ang="0" scaled="1"/>
              <a:tileRect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757582" y="1492034"/>
              <a:ext cx="591443" cy="524219"/>
            </a:xfrm>
            <a:prstGeom prst="ellipse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824037" y="2101840"/>
              <a:ext cx="445243" cy="331651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lumMod val="75000"/>
                    <a:shade val="30000"/>
                    <a:satMod val="115000"/>
                  </a:sysClr>
                </a:gs>
                <a:gs pos="50000">
                  <a:sysClr val="window" lastClr="FFFFFF">
                    <a:lumMod val="7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75000"/>
                    <a:shade val="100000"/>
                    <a:satMod val="115000"/>
                  </a:sysClr>
                </a:gs>
              </a:gsLst>
              <a:lin ang="0" scaled="1"/>
              <a:tileRect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727679" y="2048349"/>
              <a:ext cx="132908" cy="44576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75000"/>
                    <a:shade val="30000"/>
                    <a:satMod val="115000"/>
                  </a:sysClr>
                </a:gs>
                <a:gs pos="50000">
                  <a:sysClr val="window" lastClr="FFFFFF">
                    <a:lumMod val="7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75000"/>
                    <a:shade val="100000"/>
                    <a:satMod val="115000"/>
                  </a:sysClr>
                </a:gs>
              </a:gsLst>
              <a:lin ang="0" scaled="1"/>
              <a:tileRect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9202826" y="2048349"/>
              <a:ext cx="132908" cy="442199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75000"/>
                    <a:shade val="30000"/>
                    <a:satMod val="115000"/>
                  </a:sysClr>
                </a:gs>
                <a:gs pos="50000">
                  <a:sysClr val="window" lastClr="FFFFFF">
                    <a:lumMod val="7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75000"/>
                    <a:shade val="100000"/>
                    <a:satMod val="115000"/>
                  </a:sysClr>
                </a:gs>
              </a:gsLst>
              <a:lin ang="0" scaled="1"/>
              <a:tileRect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880524" y="1606150"/>
              <a:ext cx="332271" cy="295987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956945" y="1677472"/>
              <a:ext cx="182750" cy="74888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8757582" y="2233788"/>
              <a:ext cx="66454" cy="74888"/>
            </a:xfrm>
            <a:prstGeom prst="ellipse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236053" y="2233788"/>
              <a:ext cx="66454" cy="74888"/>
            </a:xfrm>
            <a:prstGeom prst="ellipse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76" name="Group 84"/>
          <p:cNvGrpSpPr>
            <a:grpSpLocks/>
          </p:cNvGrpSpPr>
          <p:nvPr/>
        </p:nvGrpSpPr>
        <p:grpSpPr bwMode="auto">
          <a:xfrm>
            <a:off x="2701086" y="1726148"/>
            <a:ext cx="398481" cy="463247"/>
            <a:chOff x="6662685" y="2021376"/>
            <a:chExt cx="815666" cy="1021096"/>
          </a:xfrm>
        </p:grpSpPr>
        <p:sp>
          <p:nvSpPr>
            <p:cNvPr id="77" name="Rectangle 76"/>
            <p:cNvSpPr/>
            <p:nvPr/>
          </p:nvSpPr>
          <p:spPr>
            <a:xfrm>
              <a:off x="6977679" y="2735429"/>
              <a:ext cx="215520" cy="307043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6662685" y="2021376"/>
              <a:ext cx="815666" cy="828302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50000">
                  <a:sysClr val="windowText" lastClr="000000">
                    <a:lumMod val="75000"/>
                    <a:lumOff val="25000"/>
                    <a:shade val="67500"/>
                    <a:satMod val="115000"/>
                  </a:sysClr>
                </a:gs>
                <a:gs pos="100000">
                  <a:sysClr val="windowText" lastClr="000000">
                    <a:lumMod val="75000"/>
                    <a:lumOff val="25000"/>
                    <a:shade val="100000"/>
                    <a:satMod val="115000"/>
                  </a:sysClr>
                </a:gs>
              </a:gsLst>
              <a:lin ang="2700000" scaled="1"/>
              <a:tileRect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772105" y="2132055"/>
              <a:ext cx="603460" cy="603374"/>
            </a:xfrm>
            <a:prstGeom prst="ellipse">
              <a:avLst/>
            </a:prstGeom>
            <a:solidFill>
              <a:srgbClr val="EEECE1">
                <a:lumMod val="9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80" name="Isosceles Triangle 79"/>
            <p:cNvSpPr/>
            <p:nvPr/>
          </p:nvSpPr>
          <p:spPr>
            <a:xfrm rot="2400000">
              <a:off x="7083782" y="2267725"/>
              <a:ext cx="43103" cy="207075"/>
            </a:xfrm>
            <a:prstGeom prst="triangl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81" name="Group 412"/>
          <p:cNvGrpSpPr>
            <a:grpSpLocks/>
          </p:cNvGrpSpPr>
          <p:nvPr/>
        </p:nvGrpSpPr>
        <p:grpSpPr bwMode="auto">
          <a:xfrm>
            <a:off x="5539045" y="2561936"/>
            <a:ext cx="111770" cy="80987"/>
            <a:chOff x="12039600" y="9432926"/>
            <a:chExt cx="457200" cy="358774"/>
          </a:xfrm>
        </p:grpSpPr>
        <p:sp>
          <p:nvSpPr>
            <p:cNvPr id="82" name="Rectangle 81"/>
            <p:cNvSpPr/>
            <p:nvPr/>
          </p:nvSpPr>
          <p:spPr>
            <a:xfrm>
              <a:off x="12165497" y="9432926"/>
              <a:ext cx="205406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2039600" y="9562085"/>
              <a:ext cx="457200" cy="22961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cxnSp>
        <p:nvCxnSpPr>
          <p:cNvPr id="84" name="Straight Arrow Connector 83"/>
          <p:cNvCxnSpPr/>
          <p:nvPr/>
        </p:nvCxnSpPr>
        <p:spPr bwMode="auto">
          <a:xfrm>
            <a:off x="5658913" y="2615388"/>
            <a:ext cx="221919" cy="1619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85" name="Group 87"/>
          <p:cNvGrpSpPr>
            <a:grpSpLocks/>
          </p:cNvGrpSpPr>
          <p:nvPr/>
        </p:nvGrpSpPr>
        <p:grpSpPr bwMode="auto">
          <a:xfrm rot="-5400000">
            <a:off x="6208043" y="2574892"/>
            <a:ext cx="103664" cy="87471"/>
            <a:chOff x="12039600" y="9432926"/>
            <a:chExt cx="457200" cy="358774"/>
          </a:xfrm>
        </p:grpSpPr>
        <p:sp>
          <p:nvSpPr>
            <p:cNvPr id="86" name="Rectangle 85"/>
            <p:cNvSpPr/>
            <p:nvPr/>
          </p:nvSpPr>
          <p:spPr>
            <a:xfrm>
              <a:off x="12161044" y="9432924"/>
              <a:ext cx="214313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039600" y="9565805"/>
              <a:ext cx="457200" cy="22589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cxnSp>
        <p:nvCxnSpPr>
          <p:cNvPr id="88" name="Straight Arrow Connector 87"/>
          <p:cNvCxnSpPr/>
          <p:nvPr/>
        </p:nvCxnSpPr>
        <p:spPr bwMode="auto">
          <a:xfrm flipV="1">
            <a:off x="6274453" y="2396721"/>
            <a:ext cx="0" cy="16683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89" name="Straight Arrow Connector 88"/>
          <p:cNvCxnSpPr/>
          <p:nvPr/>
        </p:nvCxnSpPr>
        <p:spPr bwMode="auto">
          <a:xfrm>
            <a:off x="6277693" y="3044618"/>
            <a:ext cx="0" cy="291554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90" name="Straight Arrow Connector 89"/>
          <p:cNvCxnSpPr>
            <a:stCxn id="252" idx="1"/>
          </p:cNvCxnSpPr>
          <p:nvPr/>
        </p:nvCxnSpPr>
        <p:spPr bwMode="auto">
          <a:xfrm flipH="1" flipV="1">
            <a:off x="5292831" y="4403586"/>
            <a:ext cx="923309" cy="4859"/>
          </a:xfrm>
          <a:prstGeom prst="straightConnector1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H="1">
            <a:off x="5914848" y="3948436"/>
            <a:ext cx="312630" cy="486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92" name="Straight Arrow Connector 91"/>
          <p:cNvCxnSpPr/>
          <p:nvPr/>
        </p:nvCxnSpPr>
        <p:spPr bwMode="auto">
          <a:xfrm flipV="1">
            <a:off x="5383541" y="3979212"/>
            <a:ext cx="0" cy="217046"/>
          </a:xfrm>
          <a:prstGeom prst="straightConnector1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flipV="1">
            <a:off x="4489389" y="4011607"/>
            <a:ext cx="0" cy="9556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94" name="Straight Arrow Connector 93"/>
          <p:cNvCxnSpPr/>
          <p:nvPr/>
        </p:nvCxnSpPr>
        <p:spPr bwMode="auto">
          <a:xfrm flipV="1">
            <a:off x="4489389" y="4246469"/>
            <a:ext cx="1620" cy="111763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95" name="Group 217"/>
          <p:cNvGrpSpPr>
            <a:grpSpLocks/>
          </p:cNvGrpSpPr>
          <p:nvPr/>
        </p:nvGrpSpPr>
        <p:grpSpPr bwMode="auto">
          <a:xfrm rot="-5400000">
            <a:off x="4416501" y="4142803"/>
            <a:ext cx="155496" cy="84232"/>
            <a:chOff x="6096000" y="3698970"/>
            <a:chExt cx="342900" cy="171450"/>
          </a:xfrm>
        </p:grpSpPr>
        <p:sp>
          <p:nvSpPr>
            <p:cNvPr id="96" name="Rectangle 95"/>
            <p:cNvSpPr/>
            <p:nvPr/>
          </p:nvSpPr>
          <p:spPr>
            <a:xfrm>
              <a:off x="6096000" y="3738535"/>
              <a:ext cx="228600" cy="8902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281736" y="3698969"/>
              <a:ext cx="189308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cxnSp>
        <p:nvCxnSpPr>
          <p:cNvPr id="98" name="Straight Arrow Connector 97"/>
          <p:cNvCxnSpPr/>
          <p:nvPr/>
        </p:nvCxnSpPr>
        <p:spPr bwMode="auto">
          <a:xfrm flipH="1">
            <a:off x="6271213" y="4009988"/>
            <a:ext cx="1620" cy="328809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99" name="Group 215"/>
          <p:cNvGrpSpPr>
            <a:grpSpLocks/>
          </p:cNvGrpSpPr>
          <p:nvPr/>
        </p:nvGrpSpPr>
        <p:grpSpPr bwMode="auto">
          <a:xfrm rot="16200000" flipH="1">
            <a:off x="5695375" y="2339216"/>
            <a:ext cx="498881" cy="111770"/>
            <a:chOff x="12964446" y="9881683"/>
            <a:chExt cx="1101408" cy="228600"/>
          </a:xfrm>
        </p:grpSpPr>
        <p:sp>
          <p:nvSpPr>
            <p:cNvPr id="100" name="Rectangle 99"/>
            <p:cNvSpPr/>
            <p:nvPr/>
          </p:nvSpPr>
          <p:spPr>
            <a:xfrm>
              <a:off x="12964446" y="9971136"/>
              <a:ext cx="915456" cy="53008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grpSp>
          <p:nvGrpSpPr>
            <p:cNvPr id="101" name="Group 223"/>
            <p:cNvGrpSpPr>
              <a:grpSpLocks/>
            </p:cNvGrpSpPr>
            <p:nvPr/>
          </p:nvGrpSpPr>
          <p:grpSpPr bwMode="auto">
            <a:xfrm rot="-5400000">
              <a:off x="13861861" y="9906289"/>
              <a:ext cx="228600" cy="179387"/>
              <a:chOff x="12039600" y="9432926"/>
              <a:chExt cx="457200" cy="358774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12225130" y="9434097"/>
                <a:ext cx="198782" cy="357598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2099237" y="9562833"/>
                <a:ext cx="457196" cy="228863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102" name="Group 261"/>
            <p:cNvGrpSpPr>
              <a:grpSpLocks/>
            </p:cNvGrpSpPr>
            <p:nvPr/>
          </p:nvGrpSpPr>
          <p:grpSpPr bwMode="auto">
            <a:xfrm>
              <a:off x="13516896" y="9910257"/>
              <a:ext cx="342900" cy="171450"/>
              <a:chOff x="6096000" y="3698970"/>
              <a:chExt cx="342900" cy="171450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6079949" y="3739973"/>
                <a:ext cx="228864" cy="82824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201534" y="3703528"/>
                <a:ext cx="189527" cy="15571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</p:grpSp>
      <p:grpSp>
        <p:nvGrpSpPr>
          <p:cNvPr id="107" name="Group 290"/>
          <p:cNvGrpSpPr>
            <a:grpSpLocks/>
          </p:cNvGrpSpPr>
          <p:nvPr/>
        </p:nvGrpSpPr>
        <p:grpSpPr bwMode="auto">
          <a:xfrm>
            <a:off x="5671872" y="3801041"/>
            <a:ext cx="196001" cy="207327"/>
            <a:chOff x="7887432" y="10420231"/>
            <a:chExt cx="403320" cy="459160"/>
          </a:xfrm>
        </p:grpSpPr>
        <p:grpSp>
          <p:nvGrpSpPr>
            <p:cNvPr id="108" name="Group 188"/>
            <p:cNvGrpSpPr>
              <a:grpSpLocks/>
            </p:cNvGrpSpPr>
            <p:nvPr/>
          </p:nvGrpSpPr>
          <p:grpSpPr bwMode="auto">
            <a:xfrm rot="-5400000">
              <a:off x="7965811" y="10554451"/>
              <a:ext cx="246561" cy="403320"/>
              <a:chOff x="4724400" y="2590800"/>
              <a:chExt cx="246561" cy="403320"/>
            </a:xfrm>
          </p:grpSpPr>
          <p:sp>
            <p:nvSpPr>
              <p:cNvPr id="111" name="Isosceles Triangle 110"/>
              <p:cNvSpPr/>
              <p:nvPr/>
            </p:nvSpPr>
            <p:spPr>
              <a:xfrm>
                <a:off x="4724401" y="2794128"/>
                <a:ext cx="247517" cy="199993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112" name="Isosceles Triangle 111"/>
              <p:cNvSpPr/>
              <p:nvPr/>
            </p:nvSpPr>
            <p:spPr>
              <a:xfrm rot="10800000">
                <a:off x="4724401" y="2590801"/>
                <a:ext cx="247517" cy="203327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sp>
          <p:nvSpPr>
            <p:cNvPr id="109" name="Flowchart: Delay 108"/>
            <p:cNvSpPr/>
            <p:nvPr/>
          </p:nvSpPr>
          <p:spPr>
            <a:xfrm rot="16200000">
              <a:off x="8020683" y="10353645"/>
              <a:ext cx="143487" cy="276658"/>
            </a:xfrm>
            <a:prstGeom prst="flowChartDelay">
              <a:avLst/>
            </a:prstGeom>
            <a:noFill/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cxnSp>
          <p:nvCxnSpPr>
            <p:cNvPr id="110" name="Straight Connector 109"/>
            <p:cNvCxnSpPr>
              <a:endCxn id="111" idx="0"/>
            </p:cNvCxnSpPr>
            <p:nvPr/>
          </p:nvCxnSpPr>
          <p:spPr>
            <a:xfrm flipH="1">
              <a:off x="8090759" y="10574479"/>
              <a:ext cx="3332" cy="179359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cxnSp>
        <p:nvCxnSpPr>
          <p:cNvPr id="113" name="Straight Arrow Connector 112"/>
          <p:cNvCxnSpPr/>
          <p:nvPr/>
        </p:nvCxnSpPr>
        <p:spPr bwMode="auto">
          <a:xfrm flipV="1">
            <a:off x="6274453" y="1688894"/>
            <a:ext cx="0" cy="552333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114" name="Group 287"/>
          <p:cNvGrpSpPr>
            <a:grpSpLocks/>
          </p:cNvGrpSpPr>
          <p:nvPr/>
        </p:nvGrpSpPr>
        <p:grpSpPr bwMode="auto">
          <a:xfrm rot="5400000">
            <a:off x="6199945" y="2276857"/>
            <a:ext cx="155496" cy="84232"/>
            <a:chOff x="6096000" y="3698970"/>
            <a:chExt cx="342900" cy="171450"/>
          </a:xfrm>
        </p:grpSpPr>
        <p:sp>
          <p:nvSpPr>
            <p:cNvPr id="115" name="Rectangle 114"/>
            <p:cNvSpPr/>
            <p:nvPr/>
          </p:nvSpPr>
          <p:spPr>
            <a:xfrm>
              <a:off x="6096000" y="3738535"/>
              <a:ext cx="228600" cy="92319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249593" y="3698971"/>
              <a:ext cx="189308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117" name="Group 93"/>
          <p:cNvGrpSpPr>
            <a:grpSpLocks/>
          </p:cNvGrpSpPr>
          <p:nvPr/>
        </p:nvGrpSpPr>
        <p:grpSpPr bwMode="auto">
          <a:xfrm>
            <a:off x="6216139" y="1993406"/>
            <a:ext cx="119868" cy="183031"/>
            <a:chOff x="4724400" y="2590800"/>
            <a:chExt cx="246561" cy="403320"/>
          </a:xfrm>
        </p:grpSpPr>
        <p:sp>
          <p:nvSpPr>
            <p:cNvPr id="118" name="Isosceles Triangle 117"/>
            <p:cNvSpPr/>
            <p:nvPr/>
          </p:nvSpPr>
          <p:spPr>
            <a:xfrm>
              <a:off x="4724400" y="2794244"/>
              <a:ext cx="246561" cy="199876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119" name="Isosceles Triangle 118"/>
            <p:cNvSpPr/>
            <p:nvPr/>
          </p:nvSpPr>
          <p:spPr>
            <a:xfrm rot="10800000">
              <a:off x="4724400" y="2590800"/>
              <a:ext cx="246561" cy="203444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sp>
        <p:nvSpPr>
          <p:cNvPr id="120" name="Cross 119"/>
          <p:cNvSpPr/>
          <p:nvPr/>
        </p:nvSpPr>
        <p:spPr bwMode="auto">
          <a:xfrm>
            <a:off x="6224239" y="3901464"/>
            <a:ext cx="111768" cy="103664"/>
          </a:xfrm>
          <a:prstGeom prst="plus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lIns="23322" tIns="11661" rIns="23322" bIns="11661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 baseline="0">
              <a:ea typeface="SimSun"/>
            </a:endParaRPr>
          </a:p>
        </p:txBody>
      </p:sp>
      <p:grpSp>
        <p:nvGrpSpPr>
          <p:cNvPr id="121" name="Group 456"/>
          <p:cNvGrpSpPr>
            <a:grpSpLocks/>
          </p:cNvGrpSpPr>
          <p:nvPr/>
        </p:nvGrpSpPr>
        <p:grpSpPr bwMode="auto">
          <a:xfrm>
            <a:off x="4793920" y="3807520"/>
            <a:ext cx="196001" cy="208947"/>
            <a:chOff x="7887432" y="10420231"/>
            <a:chExt cx="403320" cy="459160"/>
          </a:xfrm>
        </p:grpSpPr>
        <p:grpSp>
          <p:nvGrpSpPr>
            <p:cNvPr id="122" name="Group 457"/>
            <p:cNvGrpSpPr>
              <a:grpSpLocks/>
            </p:cNvGrpSpPr>
            <p:nvPr/>
          </p:nvGrpSpPr>
          <p:grpSpPr bwMode="auto">
            <a:xfrm rot="-5400000">
              <a:off x="7965811" y="10554451"/>
              <a:ext cx="246561" cy="403320"/>
              <a:chOff x="4724400" y="2590800"/>
              <a:chExt cx="246561" cy="403320"/>
            </a:xfrm>
          </p:grpSpPr>
          <p:sp>
            <p:nvSpPr>
              <p:cNvPr id="125" name="Isosceles Triangle 124"/>
              <p:cNvSpPr/>
              <p:nvPr/>
            </p:nvSpPr>
            <p:spPr>
              <a:xfrm>
                <a:off x="4724400" y="2794127"/>
                <a:ext cx="245597" cy="199993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126" name="Isosceles Triangle 125"/>
              <p:cNvSpPr/>
              <p:nvPr/>
            </p:nvSpPr>
            <p:spPr>
              <a:xfrm rot="10800000">
                <a:off x="4724400" y="2590800"/>
                <a:ext cx="245597" cy="203327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sp>
          <p:nvSpPr>
            <p:cNvPr id="123" name="Flowchart: Delay 122"/>
            <p:cNvSpPr/>
            <p:nvPr/>
          </p:nvSpPr>
          <p:spPr>
            <a:xfrm rot="16200000">
              <a:off x="8021238" y="10353089"/>
              <a:ext cx="142376" cy="276658"/>
            </a:xfrm>
            <a:prstGeom prst="flowChartDelay">
              <a:avLst/>
            </a:prstGeom>
            <a:noFill/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cxnSp>
          <p:nvCxnSpPr>
            <p:cNvPr id="124" name="Straight Connector 123"/>
            <p:cNvCxnSpPr>
              <a:endCxn id="125" idx="0"/>
            </p:cNvCxnSpPr>
            <p:nvPr/>
          </p:nvCxnSpPr>
          <p:spPr>
            <a:xfrm flipH="1">
              <a:off x="8090759" y="10573284"/>
              <a:ext cx="3332" cy="18153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cxnSp>
        <p:nvCxnSpPr>
          <p:cNvPr id="127" name="Straight Arrow Connector 126"/>
          <p:cNvCxnSpPr/>
          <p:nvPr/>
        </p:nvCxnSpPr>
        <p:spPr bwMode="auto">
          <a:xfrm rot="5400000" flipV="1">
            <a:off x="6415379" y="4317733"/>
            <a:ext cx="0" cy="178182"/>
          </a:xfrm>
          <a:prstGeom prst="straightConnector1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28" name="Straight Arrow Connector 127"/>
          <p:cNvCxnSpPr/>
          <p:nvPr/>
        </p:nvCxnSpPr>
        <p:spPr bwMode="auto">
          <a:xfrm rot="5400000" flipV="1">
            <a:off x="6966935" y="4111205"/>
            <a:ext cx="0" cy="591241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129" name="Group 466"/>
          <p:cNvGrpSpPr>
            <a:grpSpLocks/>
          </p:cNvGrpSpPr>
          <p:nvPr/>
        </p:nvGrpSpPr>
        <p:grpSpPr bwMode="auto">
          <a:xfrm rot="10800000">
            <a:off x="6504472" y="4369570"/>
            <a:ext cx="166844" cy="77748"/>
            <a:chOff x="6096000" y="3698970"/>
            <a:chExt cx="342900" cy="171450"/>
          </a:xfrm>
        </p:grpSpPr>
        <p:sp>
          <p:nvSpPr>
            <p:cNvPr id="130" name="Rectangle 129"/>
            <p:cNvSpPr/>
            <p:nvPr/>
          </p:nvSpPr>
          <p:spPr>
            <a:xfrm>
              <a:off x="6096000" y="3770408"/>
              <a:ext cx="229710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249139" y="3698970"/>
              <a:ext cx="189761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132" name="Group 469"/>
          <p:cNvGrpSpPr>
            <a:grpSpLocks/>
          </p:cNvGrpSpPr>
          <p:nvPr/>
        </p:nvGrpSpPr>
        <p:grpSpPr bwMode="auto">
          <a:xfrm rot="5400000">
            <a:off x="6783088" y="4309634"/>
            <a:ext cx="111762" cy="196001"/>
            <a:chOff x="4724400" y="2590800"/>
            <a:chExt cx="246561" cy="403320"/>
          </a:xfrm>
        </p:grpSpPr>
        <p:sp>
          <p:nvSpPr>
            <p:cNvPr id="133" name="Isosceles Triangle 132"/>
            <p:cNvSpPr/>
            <p:nvPr/>
          </p:nvSpPr>
          <p:spPr>
            <a:xfrm>
              <a:off x="4724400" y="2764127"/>
              <a:ext cx="246561" cy="199993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134" name="Isosceles Triangle 133"/>
            <p:cNvSpPr/>
            <p:nvPr/>
          </p:nvSpPr>
          <p:spPr>
            <a:xfrm rot="10800000">
              <a:off x="4724400" y="2590800"/>
              <a:ext cx="246561" cy="203327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135" name="Group 472"/>
          <p:cNvGrpSpPr>
            <a:grpSpLocks/>
          </p:cNvGrpSpPr>
          <p:nvPr/>
        </p:nvGrpSpPr>
        <p:grpSpPr bwMode="auto">
          <a:xfrm rot="10800000">
            <a:off x="4434314" y="3925761"/>
            <a:ext cx="110149" cy="80987"/>
            <a:chOff x="12039600" y="9432926"/>
            <a:chExt cx="457200" cy="358774"/>
          </a:xfrm>
        </p:grpSpPr>
        <p:sp>
          <p:nvSpPr>
            <p:cNvPr id="136" name="Rectangle 135"/>
            <p:cNvSpPr/>
            <p:nvPr/>
          </p:nvSpPr>
          <p:spPr>
            <a:xfrm>
              <a:off x="12167345" y="9432926"/>
              <a:ext cx="201706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2100110" y="9562085"/>
              <a:ext cx="457200" cy="22961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138" name="Group 475"/>
          <p:cNvGrpSpPr>
            <a:grpSpLocks/>
          </p:cNvGrpSpPr>
          <p:nvPr/>
        </p:nvGrpSpPr>
        <p:grpSpPr bwMode="auto">
          <a:xfrm flipH="1">
            <a:off x="3967800" y="4282104"/>
            <a:ext cx="338547" cy="254300"/>
            <a:chOff x="8190864" y="9634119"/>
            <a:chExt cx="1410336" cy="1126370"/>
          </a:xfrm>
        </p:grpSpPr>
        <p:sp>
          <p:nvSpPr>
            <p:cNvPr id="139" name="Oval 138"/>
            <p:cNvSpPr/>
            <p:nvPr/>
          </p:nvSpPr>
          <p:spPr>
            <a:xfrm>
              <a:off x="8460784" y="9634119"/>
              <a:ext cx="1140416" cy="112637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190864" y="9634119"/>
              <a:ext cx="836753" cy="509379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cxnSp>
        <p:nvCxnSpPr>
          <p:cNvPr id="141" name="Straight Arrow Connector 140"/>
          <p:cNvCxnSpPr/>
          <p:nvPr/>
        </p:nvCxnSpPr>
        <p:spPr bwMode="auto">
          <a:xfrm>
            <a:off x="4306349" y="4366330"/>
            <a:ext cx="184662" cy="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142" name="Group 480"/>
          <p:cNvGrpSpPr>
            <a:grpSpLocks/>
          </p:cNvGrpSpPr>
          <p:nvPr/>
        </p:nvGrpSpPr>
        <p:grpSpPr bwMode="auto">
          <a:xfrm rot="5400000">
            <a:off x="2706771" y="3685226"/>
            <a:ext cx="498881" cy="111768"/>
            <a:chOff x="2394935" y="8140756"/>
            <a:chExt cx="1101408" cy="228600"/>
          </a:xfrm>
        </p:grpSpPr>
        <p:sp>
          <p:nvSpPr>
            <p:cNvPr id="143" name="Rectangle 142"/>
            <p:cNvSpPr/>
            <p:nvPr/>
          </p:nvSpPr>
          <p:spPr>
            <a:xfrm>
              <a:off x="2394935" y="8230208"/>
              <a:ext cx="915456" cy="49697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grpSp>
          <p:nvGrpSpPr>
            <p:cNvPr id="144" name="Group 482"/>
            <p:cNvGrpSpPr>
              <a:grpSpLocks/>
            </p:cNvGrpSpPr>
            <p:nvPr/>
          </p:nvGrpSpPr>
          <p:grpSpPr bwMode="auto">
            <a:xfrm rot="-5400000">
              <a:off x="3292350" y="8165362"/>
              <a:ext cx="228600" cy="179387"/>
              <a:chOff x="12039600" y="9432926"/>
              <a:chExt cx="457200" cy="35877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12165490" y="9434102"/>
                <a:ext cx="205412" cy="357598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2039596" y="9562837"/>
                <a:ext cx="457200" cy="228863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145" name="Group 483"/>
            <p:cNvGrpSpPr>
              <a:grpSpLocks/>
            </p:cNvGrpSpPr>
            <p:nvPr/>
          </p:nvGrpSpPr>
          <p:grpSpPr bwMode="auto">
            <a:xfrm>
              <a:off x="2940278" y="8168838"/>
              <a:ext cx="342900" cy="171450"/>
              <a:chOff x="6096000" y="3698970"/>
              <a:chExt cx="342900" cy="17145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6112091" y="3707331"/>
                <a:ext cx="210983" cy="9276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7981" y="3654324"/>
                <a:ext cx="189527" cy="198783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</p:grpSp>
      <p:cxnSp>
        <p:nvCxnSpPr>
          <p:cNvPr id="150" name="Straight Arrow Connector 149"/>
          <p:cNvCxnSpPr/>
          <p:nvPr/>
        </p:nvCxnSpPr>
        <p:spPr bwMode="auto">
          <a:xfrm flipH="1" flipV="1">
            <a:off x="3710246" y="3958156"/>
            <a:ext cx="311009" cy="486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151" name="Group 492"/>
          <p:cNvGrpSpPr>
            <a:grpSpLocks/>
          </p:cNvGrpSpPr>
          <p:nvPr/>
        </p:nvGrpSpPr>
        <p:grpSpPr bwMode="auto">
          <a:xfrm rot="5400000">
            <a:off x="3421929" y="3686034"/>
            <a:ext cx="498881" cy="110149"/>
            <a:chOff x="2394935" y="8140756"/>
            <a:chExt cx="1101408" cy="228600"/>
          </a:xfrm>
        </p:grpSpPr>
        <p:sp>
          <p:nvSpPr>
            <p:cNvPr id="152" name="Rectangle 151"/>
            <p:cNvSpPr/>
            <p:nvPr/>
          </p:nvSpPr>
          <p:spPr>
            <a:xfrm>
              <a:off x="2394935" y="8251695"/>
              <a:ext cx="915456" cy="50425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grpSp>
          <p:nvGrpSpPr>
            <p:cNvPr id="153" name="Group 494"/>
            <p:cNvGrpSpPr>
              <a:grpSpLocks/>
            </p:cNvGrpSpPr>
            <p:nvPr/>
          </p:nvGrpSpPr>
          <p:grpSpPr bwMode="auto">
            <a:xfrm rot="-5400000">
              <a:off x="3292350" y="8165362"/>
              <a:ext cx="228600" cy="179387"/>
              <a:chOff x="12039600" y="9432926"/>
              <a:chExt cx="457200" cy="358774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2160624" y="9434097"/>
                <a:ext cx="208427" cy="357598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2039600" y="9562833"/>
                <a:ext cx="457200" cy="228863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154" name="Group 495"/>
            <p:cNvGrpSpPr>
              <a:grpSpLocks/>
            </p:cNvGrpSpPr>
            <p:nvPr/>
          </p:nvGrpSpPr>
          <p:grpSpPr bwMode="auto">
            <a:xfrm>
              <a:off x="2940278" y="8168838"/>
              <a:ext cx="342900" cy="171450"/>
              <a:chOff x="6096000" y="3698970"/>
              <a:chExt cx="342900" cy="17145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6112088" y="3738123"/>
                <a:ext cx="210983" cy="8740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247977" y="3691060"/>
                <a:ext cx="189527" cy="168087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</p:grpSp>
      <p:cxnSp>
        <p:nvCxnSpPr>
          <p:cNvPr id="159" name="Straight Arrow Connector 158"/>
          <p:cNvCxnSpPr/>
          <p:nvPr/>
        </p:nvCxnSpPr>
        <p:spPr bwMode="auto">
          <a:xfrm flipH="1" flipV="1">
            <a:off x="2270207" y="3958155"/>
            <a:ext cx="226778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160" name="Group 506"/>
          <p:cNvGrpSpPr>
            <a:grpSpLocks/>
          </p:cNvGrpSpPr>
          <p:nvPr/>
        </p:nvGrpSpPr>
        <p:grpSpPr bwMode="auto">
          <a:xfrm>
            <a:off x="2496985" y="3919281"/>
            <a:ext cx="166844" cy="77748"/>
            <a:chOff x="6096000" y="3698970"/>
            <a:chExt cx="342900" cy="171450"/>
          </a:xfrm>
        </p:grpSpPr>
        <p:sp>
          <p:nvSpPr>
            <p:cNvPr id="161" name="Rectangle 160"/>
            <p:cNvSpPr/>
            <p:nvPr/>
          </p:nvSpPr>
          <p:spPr>
            <a:xfrm>
              <a:off x="6096000" y="3738262"/>
              <a:ext cx="229710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249139" y="3698970"/>
              <a:ext cx="189761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cxnSp>
        <p:nvCxnSpPr>
          <p:cNvPr id="163" name="Straight Arrow Connector 162"/>
          <p:cNvCxnSpPr/>
          <p:nvPr/>
        </p:nvCxnSpPr>
        <p:spPr bwMode="auto">
          <a:xfrm rot="5400000" flipV="1">
            <a:off x="6422669" y="3863395"/>
            <a:ext cx="0" cy="179803"/>
          </a:xfrm>
          <a:prstGeom prst="straightConnector1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64" name="Straight Arrow Connector 163"/>
          <p:cNvCxnSpPr/>
          <p:nvPr/>
        </p:nvCxnSpPr>
        <p:spPr bwMode="auto">
          <a:xfrm rot="5400000" flipV="1">
            <a:off x="6975034" y="3656055"/>
            <a:ext cx="0" cy="591242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165" name="Group 521"/>
          <p:cNvGrpSpPr>
            <a:grpSpLocks/>
          </p:cNvGrpSpPr>
          <p:nvPr/>
        </p:nvGrpSpPr>
        <p:grpSpPr bwMode="auto">
          <a:xfrm rot="10800000">
            <a:off x="6512571" y="3916041"/>
            <a:ext cx="166843" cy="77748"/>
            <a:chOff x="6096000" y="3698970"/>
            <a:chExt cx="342900" cy="171450"/>
          </a:xfrm>
        </p:grpSpPr>
        <p:sp>
          <p:nvSpPr>
            <p:cNvPr id="166" name="Rectangle 165"/>
            <p:cNvSpPr/>
            <p:nvPr/>
          </p:nvSpPr>
          <p:spPr>
            <a:xfrm>
              <a:off x="6096000" y="3770407"/>
              <a:ext cx="229709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6249140" y="3698970"/>
              <a:ext cx="189760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cxnSp>
        <p:nvCxnSpPr>
          <p:cNvPr id="168" name="Straight Arrow Connector 167"/>
          <p:cNvCxnSpPr/>
          <p:nvPr/>
        </p:nvCxnSpPr>
        <p:spPr bwMode="auto">
          <a:xfrm rot="5400000" flipV="1">
            <a:off x="3670560" y="4114443"/>
            <a:ext cx="0" cy="591242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sp>
        <p:nvSpPr>
          <p:cNvPr id="169" name="TextBox 532"/>
          <p:cNvSpPr txBox="1">
            <a:spLocks noChangeArrowheads="1"/>
          </p:cNvSpPr>
          <p:nvPr/>
        </p:nvSpPr>
        <p:spPr bwMode="auto">
          <a:xfrm>
            <a:off x="3003997" y="4220555"/>
            <a:ext cx="996201" cy="41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baseline="0">
                <a:ea typeface="SimSun" charset="-122"/>
              </a:rPr>
              <a:t>From Water Tank</a:t>
            </a:r>
          </a:p>
        </p:txBody>
      </p:sp>
      <p:sp>
        <p:nvSpPr>
          <p:cNvPr id="170" name="TextBox 534"/>
          <p:cNvSpPr txBox="1">
            <a:spLocks noChangeArrowheads="1"/>
          </p:cNvSpPr>
          <p:nvPr/>
        </p:nvSpPr>
        <p:spPr bwMode="auto">
          <a:xfrm>
            <a:off x="5615975" y="1688894"/>
            <a:ext cx="1263235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baseline="0" dirty="0">
                <a:ea typeface="SimSun" charset="-122"/>
              </a:rPr>
              <a:t>Vacuum Terminal</a:t>
            </a:r>
          </a:p>
        </p:txBody>
      </p:sp>
      <p:sp>
        <p:nvSpPr>
          <p:cNvPr id="171" name="TextBox 535"/>
          <p:cNvSpPr txBox="1">
            <a:spLocks noChangeArrowheads="1"/>
          </p:cNvSpPr>
          <p:nvPr/>
        </p:nvSpPr>
        <p:spPr bwMode="auto">
          <a:xfrm>
            <a:off x="733132" y="1415156"/>
            <a:ext cx="599335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baseline="0" dirty="0">
                <a:ea typeface="SimSun" charset="-122"/>
              </a:rPr>
              <a:t>To Vent</a:t>
            </a:r>
          </a:p>
        </p:txBody>
      </p:sp>
      <p:grpSp>
        <p:nvGrpSpPr>
          <p:cNvPr id="172" name="Group 540"/>
          <p:cNvGrpSpPr>
            <a:grpSpLocks/>
          </p:cNvGrpSpPr>
          <p:nvPr/>
        </p:nvGrpSpPr>
        <p:grpSpPr bwMode="auto">
          <a:xfrm>
            <a:off x="1742139" y="2301158"/>
            <a:ext cx="220298" cy="359583"/>
            <a:chOff x="7616967" y="2394717"/>
            <a:chExt cx="452113" cy="792596"/>
          </a:xfrm>
        </p:grpSpPr>
        <p:sp>
          <p:nvSpPr>
            <p:cNvPr id="173" name="Freeform 172"/>
            <p:cNvSpPr/>
            <p:nvPr/>
          </p:nvSpPr>
          <p:spPr>
            <a:xfrm>
              <a:off x="7663508" y="2394717"/>
              <a:ext cx="172867" cy="232065"/>
            </a:xfrm>
            <a:custGeom>
              <a:avLst/>
              <a:gdLst>
                <a:gd name="connsiteX0" fmla="*/ 173620 w 173620"/>
                <a:gd name="connsiteY0" fmla="*/ 232736 h 232736"/>
                <a:gd name="connsiteX1" fmla="*/ 162045 w 173620"/>
                <a:gd name="connsiteY1" fmla="*/ 70691 h 232736"/>
                <a:gd name="connsiteX2" fmla="*/ 150470 w 173620"/>
                <a:gd name="connsiteY2" fmla="*/ 35967 h 232736"/>
                <a:gd name="connsiteX3" fmla="*/ 92597 w 173620"/>
                <a:gd name="connsiteY3" fmla="*/ 1242 h 232736"/>
                <a:gd name="connsiteX4" fmla="*/ 0 w 173620"/>
                <a:gd name="connsiteY4" fmla="*/ 1242 h 2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620" h="232736">
                  <a:moveTo>
                    <a:pt x="173620" y="232736"/>
                  </a:moveTo>
                  <a:cubicBezTo>
                    <a:pt x="169762" y="178721"/>
                    <a:pt x="168372" y="124473"/>
                    <a:pt x="162045" y="70691"/>
                  </a:cubicBezTo>
                  <a:cubicBezTo>
                    <a:pt x="160619" y="58574"/>
                    <a:pt x="156747" y="46429"/>
                    <a:pt x="150470" y="35967"/>
                  </a:cubicBezTo>
                  <a:cubicBezTo>
                    <a:pt x="138340" y="15750"/>
                    <a:pt x="115709" y="3343"/>
                    <a:pt x="92597" y="1242"/>
                  </a:cubicBezTo>
                  <a:cubicBezTo>
                    <a:pt x="61858" y="-1553"/>
                    <a:pt x="30866" y="1242"/>
                    <a:pt x="0" y="1242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7803131" y="2591080"/>
              <a:ext cx="79785" cy="321323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7616967" y="2783873"/>
              <a:ext cx="452113" cy="403440"/>
            </a:xfrm>
            <a:prstGeom prst="round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sp>
        <p:nvSpPr>
          <p:cNvPr id="176" name="Line Callout 1 (No Border) 175"/>
          <p:cNvSpPr/>
          <p:nvPr/>
        </p:nvSpPr>
        <p:spPr bwMode="auto">
          <a:xfrm>
            <a:off x="5344664" y="992402"/>
            <a:ext cx="958946" cy="425992"/>
          </a:xfrm>
          <a:prstGeom prst="callout1">
            <a:avLst>
              <a:gd name="adj1" fmla="val 111465"/>
              <a:gd name="adj2" fmla="val 15032"/>
              <a:gd name="adj3" fmla="val 202859"/>
              <a:gd name="adj4" fmla="val -2352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marL="0" lvl="2" indent="-233216"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baseline="0" dirty="0">
                <a:ea typeface="SimSun"/>
              </a:rPr>
              <a:t>Differential Pressure Sensor</a:t>
            </a:r>
          </a:p>
        </p:txBody>
      </p:sp>
      <p:sp>
        <p:nvSpPr>
          <p:cNvPr id="177" name="TextBox 612"/>
          <p:cNvSpPr txBox="1">
            <a:spLocks noChangeArrowheads="1"/>
          </p:cNvSpPr>
          <p:nvPr/>
        </p:nvSpPr>
        <p:spPr bwMode="auto">
          <a:xfrm>
            <a:off x="4918990" y="4487813"/>
            <a:ext cx="1254771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baseline="0" dirty="0">
                <a:ea typeface="SimSun" charset="-122"/>
              </a:rPr>
              <a:t>Circulation Pump</a:t>
            </a:r>
          </a:p>
        </p:txBody>
      </p:sp>
      <p:sp>
        <p:nvSpPr>
          <p:cNvPr id="178" name="TextBox 613"/>
          <p:cNvSpPr txBox="1">
            <a:spLocks noChangeArrowheads="1"/>
          </p:cNvSpPr>
          <p:nvPr/>
        </p:nvSpPr>
        <p:spPr bwMode="auto">
          <a:xfrm>
            <a:off x="4612498" y="3624489"/>
            <a:ext cx="967000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baseline="0">
                <a:ea typeface="SimSun" charset="-122"/>
              </a:rPr>
              <a:t>Control Valve</a:t>
            </a:r>
          </a:p>
        </p:txBody>
      </p:sp>
      <p:sp>
        <p:nvSpPr>
          <p:cNvPr id="179" name="TextBox 615"/>
          <p:cNvSpPr txBox="1">
            <a:spLocks noChangeArrowheads="1"/>
          </p:cNvSpPr>
          <p:nvPr/>
        </p:nvSpPr>
        <p:spPr bwMode="auto">
          <a:xfrm>
            <a:off x="5171343" y="3530542"/>
            <a:ext cx="967000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baseline="0">
                <a:ea typeface="SimSun" charset="-122"/>
              </a:rPr>
              <a:t>Control Valve</a:t>
            </a:r>
          </a:p>
        </p:txBody>
      </p:sp>
      <p:sp>
        <p:nvSpPr>
          <p:cNvPr id="180" name="Line Callout 1 (No Border) 179"/>
          <p:cNvSpPr/>
          <p:nvPr/>
        </p:nvSpPr>
        <p:spPr bwMode="auto">
          <a:xfrm>
            <a:off x="2362539" y="2953913"/>
            <a:ext cx="1295872" cy="230004"/>
          </a:xfrm>
          <a:prstGeom prst="callout1">
            <a:avLst>
              <a:gd name="adj1" fmla="val 93171"/>
              <a:gd name="adj2" fmla="val 60269"/>
              <a:gd name="adj3" fmla="val 241528"/>
              <a:gd name="adj4" fmla="val 48679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defTabSz="186250">
              <a:buClr>
                <a:srgbClr val="000000"/>
              </a:buClr>
              <a:buSzPct val="100000"/>
              <a:defRPr/>
            </a:pPr>
            <a:r>
              <a:rPr lang="en-US" sz="1200" b="1" kern="0" baseline="0" dirty="0">
                <a:ea typeface="SimSun"/>
              </a:rPr>
              <a:t>Thermocouple</a:t>
            </a:r>
          </a:p>
        </p:txBody>
      </p:sp>
      <p:sp>
        <p:nvSpPr>
          <p:cNvPr id="181" name="Cross 180"/>
          <p:cNvSpPr/>
          <p:nvPr/>
        </p:nvSpPr>
        <p:spPr bwMode="auto">
          <a:xfrm>
            <a:off x="2181117" y="2526300"/>
            <a:ext cx="111768" cy="103664"/>
          </a:xfrm>
          <a:prstGeom prst="plus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lIns="23322" tIns="11661" rIns="23322" bIns="11661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 baseline="0">
              <a:ea typeface="SimSun"/>
            </a:endParaRPr>
          </a:p>
        </p:txBody>
      </p:sp>
      <p:sp>
        <p:nvSpPr>
          <p:cNvPr id="182" name="TextBox 302"/>
          <p:cNvSpPr txBox="1">
            <a:spLocks noChangeArrowheads="1"/>
          </p:cNvSpPr>
          <p:nvPr/>
        </p:nvSpPr>
        <p:spPr bwMode="auto">
          <a:xfrm>
            <a:off x="3713282" y="762187"/>
            <a:ext cx="1058825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baseline="0">
                <a:ea typeface="SimSun" charset="-122"/>
              </a:rPr>
              <a:t>1 Inch tubing</a:t>
            </a:r>
          </a:p>
        </p:txBody>
      </p:sp>
      <p:sp>
        <p:nvSpPr>
          <p:cNvPr id="183" name="TextBox 303"/>
          <p:cNvSpPr txBox="1">
            <a:spLocks noChangeArrowheads="1"/>
          </p:cNvSpPr>
          <p:nvPr/>
        </p:nvSpPr>
        <p:spPr bwMode="auto">
          <a:xfrm>
            <a:off x="3648488" y="1018107"/>
            <a:ext cx="1227140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baseline="0">
                <a:ea typeface="SimSun" charset="-122"/>
              </a:rPr>
              <a:t>3/4 Inch tubing</a:t>
            </a:r>
          </a:p>
        </p:txBody>
      </p:sp>
      <p:sp>
        <p:nvSpPr>
          <p:cNvPr id="184" name="TextBox 304"/>
          <p:cNvSpPr txBox="1">
            <a:spLocks noChangeArrowheads="1"/>
          </p:cNvSpPr>
          <p:nvPr/>
        </p:nvSpPr>
        <p:spPr bwMode="auto">
          <a:xfrm>
            <a:off x="3648487" y="1265926"/>
            <a:ext cx="1215919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baseline="0">
                <a:ea typeface="SimSun" charset="-122"/>
              </a:rPr>
              <a:t>1/2 Inch tubing</a:t>
            </a:r>
          </a:p>
        </p:txBody>
      </p:sp>
      <p:sp>
        <p:nvSpPr>
          <p:cNvPr id="185" name="TextBox 306"/>
          <p:cNvSpPr txBox="1">
            <a:spLocks noChangeArrowheads="1"/>
          </p:cNvSpPr>
          <p:nvPr/>
        </p:nvSpPr>
        <p:spPr bwMode="auto">
          <a:xfrm>
            <a:off x="3648488" y="1505648"/>
            <a:ext cx="1215919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baseline="0">
                <a:ea typeface="SimSun" charset="-122"/>
              </a:rPr>
              <a:t>1/4 Inch tubing</a:t>
            </a:r>
          </a:p>
        </p:txBody>
      </p:sp>
      <p:sp>
        <p:nvSpPr>
          <p:cNvPr id="186" name="TextBox 534"/>
          <p:cNvSpPr txBox="1">
            <a:spLocks noChangeArrowheads="1"/>
          </p:cNvSpPr>
          <p:nvPr/>
        </p:nvSpPr>
        <p:spPr bwMode="auto">
          <a:xfrm>
            <a:off x="7249597" y="3810760"/>
            <a:ext cx="1583387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baseline="0">
                <a:ea typeface="SimSun" charset="-122"/>
              </a:rPr>
              <a:t>To Measurement Loop</a:t>
            </a:r>
          </a:p>
        </p:txBody>
      </p:sp>
      <p:grpSp>
        <p:nvGrpSpPr>
          <p:cNvPr id="187" name="Group 352"/>
          <p:cNvGrpSpPr>
            <a:grpSpLocks/>
          </p:cNvGrpSpPr>
          <p:nvPr/>
        </p:nvGrpSpPr>
        <p:grpSpPr bwMode="auto">
          <a:xfrm rot="5400000">
            <a:off x="2982144" y="2311681"/>
            <a:ext cx="498881" cy="111768"/>
            <a:chOff x="2394935" y="8140756"/>
            <a:chExt cx="1101408" cy="228600"/>
          </a:xfrm>
        </p:grpSpPr>
        <p:sp>
          <p:nvSpPr>
            <p:cNvPr id="188" name="Rectangle 187"/>
            <p:cNvSpPr/>
            <p:nvPr/>
          </p:nvSpPr>
          <p:spPr>
            <a:xfrm>
              <a:off x="2394936" y="8210330"/>
              <a:ext cx="915456" cy="53009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grpSp>
          <p:nvGrpSpPr>
            <p:cNvPr id="189" name="Group 354"/>
            <p:cNvGrpSpPr>
              <a:grpSpLocks/>
            </p:cNvGrpSpPr>
            <p:nvPr/>
          </p:nvGrpSpPr>
          <p:grpSpPr bwMode="auto">
            <a:xfrm rot="-5400000">
              <a:off x="3292350" y="8165362"/>
              <a:ext cx="228600" cy="179387"/>
              <a:chOff x="12039600" y="9432926"/>
              <a:chExt cx="457200" cy="358774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12165490" y="9434102"/>
                <a:ext cx="198784" cy="357598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12039596" y="9562837"/>
                <a:ext cx="457200" cy="228863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190" name="Group 355"/>
            <p:cNvGrpSpPr>
              <a:grpSpLocks/>
            </p:cNvGrpSpPr>
            <p:nvPr/>
          </p:nvGrpSpPr>
          <p:grpSpPr bwMode="auto">
            <a:xfrm>
              <a:off x="2940278" y="8168838"/>
              <a:ext cx="342900" cy="171450"/>
              <a:chOff x="6096000" y="3698970"/>
              <a:chExt cx="342900" cy="171450"/>
            </a:xfrm>
          </p:grpSpPr>
          <p:sp>
            <p:nvSpPr>
              <p:cNvPr id="191" name="Rectangle 190"/>
              <p:cNvSpPr/>
              <p:nvPr/>
            </p:nvSpPr>
            <p:spPr>
              <a:xfrm>
                <a:off x="6097787" y="3727210"/>
                <a:ext cx="225287" cy="9276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6247981" y="3684142"/>
                <a:ext cx="175223" cy="172279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</p:grpSp>
      <p:cxnSp>
        <p:nvCxnSpPr>
          <p:cNvPr id="195" name="Straight Connector 319"/>
          <p:cNvCxnSpPr>
            <a:cxnSpLocks noChangeShapeType="1"/>
            <a:stCxn id="197" idx="1"/>
            <a:endCxn id="77" idx="2"/>
          </p:cNvCxnSpPr>
          <p:nvPr/>
        </p:nvCxnSpPr>
        <p:spPr bwMode="auto">
          <a:xfrm flipV="1">
            <a:off x="2903565" y="2189393"/>
            <a:ext cx="4859" cy="194369"/>
          </a:xfrm>
          <a:prstGeom prst="line">
            <a:avLst/>
          </a:prstGeom>
          <a:noFill/>
          <a:ln w="19050" algn="ctr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6" name="Group 397"/>
          <p:cNvGrpSpPr>
            <a:grpSpLocks/>
          </p:cNvGrpSpPr>
          <p:nvPr/>
        </p:nvGrpSpPr>
        <p:grpSpPr bwMode="auto">
          <a:xfrm rot="5400000">
            <a:off x="2830676" y="2419394"/>
            <a:ext cx="155496" cy="84232"/>
            <a:chOff x="6096000" y="3698970"/>
            <a:chExt cx="342900" cy="171450"/>
          </a:xfrm>
        </p:grpSpPr>
        <p:sp>
          <p:nvSpPr>
            <p:cNvPr id="197" name="Rectangle 196"/>
            <p:cNvSpPr/>
            <p:nvPr/>
          </p:nvSpPr>
          <p:spPr>
            <a:xfrm>
              <a:off x="6095999" y="3768207"/>
              <a:ext cx="228600" cy="89023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249593" y="3698971"/>
              <a:ext cx="189308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199" name="Group 35"/>
          <p:cNvGrpSpPr>
            <a:grpSpLocks/>
          </p:cNvGrpSpPr>
          <p:nvPr/>
        </p:nvGrpSpPr>
        <p:grpSpPr bwMode="auto">
          <a:xfrm rot="10800000">
            <a:off x="3966182" y="2558695"/>
            <a:ext cx="166843" cy="77748"/>
            <a:chOff x="6096000" y="3698970"/>
            <a:chExt cx="342900" cy="171450"/>
          </a:xfrm>
        </p:grpSpPr>
        <p:sp>
          <p:nvSpPr>
            <p:cNvPr id="200" name="Rectangle 199"/>
            <p:cNvSpPr/>
            <p:nvPr/>
          </p:nvSpPr>
          <p:spPr>
            <a:xfrm>
              <a:off x="6112645" y="3756120"/>
              <a:ext cx="229711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265785" y="3698970"/>
              <a:ext cx="189762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202" name="Group 35"/>
          <p:cNvGrpSpPr>
            <a:grpSpLocks/>
          </p:cNvGrpSpPr>
          <p:nvPr/>
        </p:nvGrpSpPr>
        <p:grpSpPr bwMode="auto">
          <a:xfrm>
            <a:off x="5002880" y="2568413"/>
            <a:ext cx="166843" cy="77748"/>
            <a:chOff x="6096000" y="3698970"/>
            <a:chExt cx="342900" cy="171450"/>
          </a:xfrm>
        </p:grpSpPr>
        <p:sp>
          <p:nvSpPr>
            <p:cNvPr id="203" name="Rectangle 202"/>
            <p:cNvSpPr/>
            <p:nvPr/>
          </p:nvSpPr>
          <p:spPr>
            <a:xfrm>
              <a:off x="6096000" y="3738262"/>
              <a:ext cx="229709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249140" y="3698970"/>
              <a:ext cx="189760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205" name="Group 368"/>
          <p:cNvGrpSpPr>
            <a:grpSpLocks/>
          </p:cNvGrpSpPr>
          <p:nvPr/>
        </p:nvGrpSpPr>
        <p:grpSpPr bwMode="auto">
          <a:xfrm rot="-5400000" flipH="1" flipV="1">
            <a:off x="2194888" y="3884453"/>
            <a:ext cx="72889" cy="123108"/>
            <a:chOff x="4629716" y="5791200"/>
            <a:chExt cx="161189" cy="253803"/>
          </a:xfrm>
        </p:grpSpPr>
        <p:sp>
          <p:nvSpPr>
            <p:cNvPr id="206" name="Rectangle 205"/>
            <p:cNvSpPr/>
            <p:nvPr/>
          </p:nvSpPr>
          <p:spPr>
            <a:xfrm rot="18889635">
              <a:off x="4627186" y="5902776"/>
              <a:ext cx="176995" cy="107459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 rot="16200000">
              <a:off x="4700953" y="5805930"/>
              <a:ext cx="136919" cy="107459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208" name="Group 437"/>
          <p:cNvGrpSpPr>
            <a:grpSpLocks/>
          </p:cNvGrpSpPr>
          <p:nvPr/>
        </p:nvGrpSpPr>
        <p:grpSpPr bwMode="auto">
          <a:xfrm rot="10800000">
            <a:off x="5320368" y="3930621"/>
            <a:ext cx="111768" cy="80987"/>
            <a:chOff x="12039600" y="9432926"/>
            <a:chExt cx="457200" cy="358774"/>
          </a:xfrm>
        </p:grpSpPr>
        <p:sp>
          <p:nvSpPr>
            <p:cNvPr id="209" name="Rectangle 208"/>
            <p:cNvSpPr/>
            <p:nvPr/>
          </p:nvSpPr>
          <p:spPr>
            <a:xfrm>
              <a:off x="12165494" y="9432926"/>
              <a:ext cx="205412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12099233" y="9562085"/>
              <a:ext cx="457204" cy="22961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211" name="Group 542"/>
          <p:cNvGrpSpPr>
            <a:grpSpLocks/>
          </p:cNvGrpSpPr>
          <p:nvPr/>
        </p:nvGrpSpPr>
        <p:grpSpPr bwMode="auto">
          <a:xfrm rot="-5400000">
            <a:off x="3263983" y="3795362"/>
            <a:ext cx="79367" cy="336927"/>
            <a:chOff x="864126" y="5082338"/>
            <a:chExt cx="1680557" cy="1219743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1309980" y="5082338"/>
              <a:ext cx="754541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13" name="Straight Connector 212"/>
            <p:cNvCxnSpPr/>
            <p:nvPr/>
          </p:nvCxnSpPr>
          <p:spPr>
            <a:xfrm>
              <a:off x="1035602" y="5234806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14" name="Straight Connector 213"/>
            <p:cNvCxnSpPr/>
            <p:nvPr/>
          </p:nvCxnSpPr>
          <p:spPr>
            <a:xfrm>
              <a:off x="1035602" y="5387274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215" name="Group 546"/>
            <p:cNvGrpSpPr>
              <a:grpSpLocks/>
            </p:cNvGrpSpPr>
            <p:nvPr/>
          </p:nvGrpSpPr>
          <p:grpSpPr bwMode="auto">
            <a:xfrm rot="10800000">
              <a:off x="865845" y="5232103"/>
              <a:ext cx="360375" cy="155035"/>
              <a:chOff x="5410200" y="1355506"/>
              <a:chExt cx="914400" cy="930494"/>
            </a:xfrm>
          </p:grpSpPr>
          <p:sp>
            <p:nvSpPr>
              <p:cNvPr id="243" name="Arc 242"/>
              <p:cNvSpPr/>
              <p:nvPr/>
            </p:nvSpPr>
            <p:spPr>
              <a:xfrm>
                <a:off x="4675446" y="1389870"/>
                <a:ext cx="1653485" cy="844694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44" name="Arc 243"/>
              <p:cNvSpPr/>
              <p:nvPr/>
            </p:nvSpPr>
            <p:spPr>
              <a:xfrm rot="5400000">
                <a:off x="5079841" y="985475"/>
                <a:ext cx="844694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216" name="Group 547"/>
            <p:cNvGrpSpPr>
              <a:grpSpLocks/>
            </p:cNvGrpSpPr>
            <p:nvPr/>
          </p:nvGrpSpPr>
          <p:grpSpPr bwMode="auto">
            <a:xfrm>
              <a:off x="2184308" y="5082338"/>
              <a:ext cx="360375" cy="152400"/>
              <a:chOff x="5410200" y="1355506"/>
              <a:chExt cx="914400" cy="930494"/>
            </a:xfrm>
          </p:grpSpPr>
          <p:sp>
            <p:nvSpPr>
              <p:cNvPr id="241" name="Arc 240"/>
              <p:cNvSpPr/>
              <p:nvPr/>
            </p:nvSpPr>
            <p:spPr>
              <a:xfrm>
                <a:off x="4845224" y="1355529"/>
                <a:ext cx="1305377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42" name="Arc 241"/>
              <p:cNvSpPr/>
              <p:nvPr/>
            </p:nvSpPr>
            <p:spPr>
              <a:xfrm rot="5400000">
                <a:off x="5032435" y="1168279"/>
                <a:ext cx="930900" cy="1305377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cxnSp>
          <p:nvCxnSpPr>
            <p:cNvPr id="217" name="Straight Connector 216"/>
            <p:cNvCxnSpPr/>
            <p:nvPr/>
          </p:nvCxnSpPr>
          <p:spPr>
            <a:xfrm>
              <a:off x="1035602" y="5692210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18" name="Straight Connector 217"/>
            <p:cNvCxnSpPr/>
            <p:nvPr/>
          </p:nvCxnSpPr>
          <p:spPr>
            <a:xfrm>
              <a:off x="1035602" y="5545608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219" name="Group 550"/>
            <p:cNvGrpSpPr>
              <a:grpSpLocks/>
            </p:cNvGrpSpPr>
            <p:nvPr/>
          </p:nvGrpSpPr>
          <p:grpSpPr bwMode="auto">
            <a:xfrm rot="10800000">
              <a:off x="864126" y="5541557"/>
              <a:ext cx="360375" cy="155035"/>
              <a:chOff x="5410200" y="1355506"/>
              <a:chExt cx="914400" cy="930494"/>
            </a:xfrm>
          </p:grpSpPr>
          <p:sp>
            <p:nvSpPr>
              <p:cNvPr id="239" name="Arc 238"/>
              <p:cNvSpPr/>
              <p:nvPr/>
            </p:nvSpPr>
            <p:spPr>
              <a:xfrm>
                <a:off x="4671087" y="1346582"/>
                <a:ext cx="1653485" cy="950292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40" name="Arc 239"/>
              <p:cNvSpPr/>
              <p:nvPr/>
            </p:nvSpPr>
            <p:spPr>
              <a:xfrm rot="5400000">
                <a:off x="5022711" y="994997"/>
                <a:ext cx="950292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220" name="Group 551"/>
            <p:cNvGrpSpPr>
              <a:grpSpLocks/>
            </p:cNvGrpSpPr>
            <p:nvPr/>
          </p:nvGrpSpPr>
          <p:grpSpPr bwMode="auto">
            <a:xfrm>
              <a:off x="2182589" y="5391792"/>
              <a:ext cx="360375" cy="152400"/>
              <a:chOff x="5410200" y="1355506"/>
              <a:chExt cx="914400" cy="930494"/>
            </a:xfrm>
          </p:grpSpPr>
          <p:sp>
            <p:nvSpPr>
              <p:cNvPr id="237" name="Arc 236"/>
              <p:cNvSpPr/>
              <p:nvPr/>
            </p:nvSpPr>
            <p:spPr>
              <a:xfrm>
                <a:off x="5371771" y="1363761"/>
                <a:ext cx="957269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38" name="Arc 237"/>
              <p:cNvSpPr/>
              <p:nvPr/>
            </p:nvSpPr>
            <p:spPr>
              <a:xfrm rot="5400000">
                <a:off x="5384928" y="1350565"/>
                <a:ext cx="930900" cy="957269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cxnSp>
          <p:nvCxnSpPr>
            <p:cNvPr id="221" name="Straight Connector 220"/>
            <p:cNvCxnSpPr/>
            <p:nvPr/>
          </p:nvCxnSpPr>
          <p:spPr>
            <a:xfrm>
              <a:off x="1035602" y="5997145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22" name="Straight Connector 221"/>
            <p:cNvCxnSpPr/>
            <p:nvPr/>
          </p:nvCxnSpPr>
          <p:spPr>
            <a:xfrm>
              <a:off x="1035602" y="5850543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223" name="Group 554"/>
            <p:cNvGrpSpPr>
              <a:grpSpLocks/>
            </p:cNvGrpSpPr>
            <p:nvPr/>
          </p:nvGrpSpPr>
          <p:grpSpPr bwMode="auto">
            <a:xfrm rot="10800000">
              <a:off x="864985" y="5847218"/>
              <a:ext cx="360375" cy="155035"/>
              <a:chOff x="5410200" y="1355506"/>
              <a:chExt cx="914400" cy="930494"/>
            </a:xfrm>
          </p:grpSpPr>
          <p:sp>
            <p:nvSpPr>
              <p:cNvPr id="235" name="Arc 234"/>
              <p:cNvSpPr/>
              <p:nvPr/>
            </p:nvSpPr>
            <p:spPr>
              <a:xfrm>
                <a:off x="4673225" y="1350928"/>
                <a:ext cx="1653485" cy="950292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36" name="Arc 235"/>
              <p:cNvSpPr/>
              <p:nvPr/>
            </p:nvSpPr>
            <p:spPr>
              <a:xfrm rot="5400000">
                <a:off x="5024849" y="999342"/>
                <a:ext cx="950292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224" name="Group 555"/>
            <p:cNvGrpSpPr>
              <a:grpSpLocks/>
            </p:cNvGrpSpPr>
            <p:nvPr/>
          </p:nvGrpSpPr>
          <p:grpSpPr bwMode="auto">
            <a:xfrm>
              <a:off x="2183448" y="5697453"/>
              <a:ext cx="360375" cy="152400"/>
              <a:chOff x="5410200" y="1355506"/>
              <a:chExt cx="914400" cy="930494"/>
            </a:xfrm>
          </p:grpSpPr>
          <p:sp>
            <p:nvSpPr>
              <p:cNvPr id="233" name="Arc 232"/>
              <p:cNvSpPr/>
              <p:nvPr/>
            </p:nvSpPr>
            <p:spPr>
              <a:xfrm>
                <a:off x="5369578" y="1359340"/>
                <a:ext cx="957269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34" name="Arc 233"/>
              <p:cNvSpPr/>
              <p:nvPr/>
            </p:nvSpPr>
            <p:spPr>
              <a:xfrm rot="5400000">
                <a:off x="5382736" y="1346144"/>
                <a:ext cx="930900" cy="957269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cxnSp>
          <p:nvCxnSpPr>
            <p:cNvPr id="225" name="Straight Connector 224"/>
            <p:cNvCxnSpPr/>
            <p:nvPr/>
          </p:nvCxnSpPr>
          <p:spPr>
            <a:xfrm>
              <a:off x="1035602" y="6302081"/>
              <a:ext cx="651660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26" name="Straight Connector 225"/>
            <p:cNvCxnSpPr/>
            <p:nvPr/>
          </p:nvCxnSpPr>
          <p:spPr>
            <a:xfrm>
              <a:off x="1035602" y="6149613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227" name="Group 558"/>
            <p:cNvGrpSpPr>
              <a:grpSpLocks/>
            </p:cNvGrpSpPr>
            <p:nvPr/>
          </p:nvGrpSpPr>
          <p:grpSpPr bwMode="auto">
            <a:xfrm rot="10800000">
              <a:off x="865845" y="6147046"/>
              <a:ext cx="360375" cy="155035"/>
              <a:chOff x="5410200" y="1355506"/>
              <a:chExt cx="914400" cy="930494"/>
            </a:xfrm>
          </p:grpSpPr>
          <p:sp>
            <p:nvSpPr>
              <p:cNvPr id="231" name="Arc 230"/>
              <p:cNvSpPr/>
              <p:nvPr/>
            </p:nvSpPr>
            <p:spPr>
              <a:xfrm>
                <a:off x="4675418" y="1425864"/>
                <a:ext cx="1653485" cy="774303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32" name="Arc 231"/>
              <p:cNvSpPr/>
              <p:nvPr/>
            </p:nvSpPr>
            <p:spPr>
              <a:xfrm rot="5400000">
                <a:off x="5115037" y="986284"/>
                <a:ext cx="774303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228" name="Group 559"/>
            <p:cNvGrpSpPr>
              <a:grpSpLocks/>
            </p:cNvGrpSpPr>
            <p:nvPr/>
          </p:nvGrpSpPr>
          <p:grpSpPr bwMode="auto">
            <a:xfrm>
              <a:off x="2184308" y="5997281"/>
              <a:ext cx="360375" cy="152400"/>
              <a:chOff x="5410200" y="1355506"/>
              <a:chExt cx="914400" cy="930494"/>
            </a:xfrm>
          </p:grpSpPr>
          <p:sp>
            <p:nvSpPr>
              <p:cNvPr id="229" name="Arc 228"/>
              <p:cNvSpPr/>
              <p:nvPr/>
            </p:nvSpPr>
            <p:spPr>
              <a:xfrm>
                <a:off x="4845224" y="1354717"/>
                <a:ext cx="1305377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30" name="Arc 229"/>
              <p:cNvSpPr/>
              <p:nvPr/>
            </p:nvSpPr>
            <p:spPr>
              <a:xfrm rot="5400000">
                <a:off x="5032435" y="1167467"/>
                <a:ext cx="930900" cy="1305377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</p:grpSp>
      <p:sp>
        <p:nvSpPr>
          <p:cNvPr id="245" name="Line Callout 1 (No Border) 244"/>
          <p:cNvSpPr/>
          <p:nvPr/>
        </p:nvSpPr>
        <p:spPr bwMode="auto">
          <a:xfrm>
            <a:off x="187092" y="3745970"/>
            <a:ext cx="874714" cy="236483"/>
          </a:xfrm>
          <a:prstGeom prst="callout1">
            <a:avLst>
              <a:gd name="adj1" fmla="val 57240"/>
              <a:gd name="adj2" fmla="val 91252"/>
              <a:gd name="adj3" fmla="val -133793"/>
              <a:gd name="adj4" fmla="val 182568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defTabSz="186250">
              <a:buClr>
                <a:srgbClr val="000000"/>
              </a:buClr>
              <a:buSzPct val="100000"/>
              <a:defRPr/>
            </a:pPr>
            <a:r>
              <a:rPr lang="en-US" sz="1200" b="1" kern="0" baseline="0" dirty="0">
                <a:ea typeface="SimSun"/>
              </a:rPr>
              <a:t>Autoclave</a:t>
            </a:r>
          </a:p>
        </p:txBody>
      </p:sp>
      <p:sp>
        <p:nvSpPr>
          <p:cNvPr id="246" name="Rectangle 245"/>
          <p:cNvSpPr/>
          <p:nvPr/>
        </p:nvSpPr>
        <p:spPr bwMode="auto">
          <a:xfrm>
            <a:off x="1818274" y="3044618"/>
            <a:ext cx="236497" cy="64141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F79646"/>
            </a:solidFill>
            <a:prstDash val="solid"/>
            <a:miter lim="800000"/>
          </a:ln>
          <a:effectLst/>
        </p:spPr>
        <p:txBody>
          <a:bodyPr lIns="14576" tIns="7288" rIns="14576" bIns="7288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 baseline="0" dirty="0">
              <a:ea typeface="SimSun"/>
            </a:endParaRPr>
          </a:p>
        </p:txBody>
      </p:sp>
      <p:grpSp>
        <p:nvGrpSpPr>
          <p:cNvPr id="247" name="Group 184"/>
          <p:cNvGrpSpPr>
            <a:grpSpLocks/>
          </p:cNvGrpSpPr>
          <p:nvPr/>
        </p:nvGrpSpPr>
        <p:grpSpPr bwMode="auto">
          <a:xfrm rot="5400000">
            <a:off x="5157583" y="4187342"/>
            <a:ext cx="301273" cy="273753"/>
            <a:chOff x="8190864" y="9634119"/>
            <a:chExt cx="1410336" cy="1126370"/>
          </a:xfrm>
        </p:grpSpPr>
        <p:sp>
          <p:nvSpPr>
            <p:cNvPr id="248" name="Oval 247"/>
            <p:cNvSpPr/>
            <p:nvPr/>
          </p:nvSpPr>
          <p:spPr>
            <a:xfrm>
              <a:off x="8456247" y="9634119"/>
              <a:ext cx="1144953" cy="112637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8190862" y="9634117"/>
              <a:ext cx="841650" cy="51319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grpSp>
        <p:nvGrpSpPr>
          <p:cNvPr id="250" name="Group 194"/>
          <p:cNvGrpSpPr>
            <a:grpSpLocks/>
          </p:cNvGrpSpPr>
          <p:nvPr/>
        </p:nvGrpSpPr>
        <p:grpSpPr bwMode="auto">
          <a:xfrm>
            <a:off x="6216138" y="4351753"/>
            <a:ext cx="111770" cy="82606"/>
            <a:chOff x="12039600" y="9432926"/>
            <a:chExt cx="457200" cy="358774"/>
          </a:xfrm>
        </p:grpSpPr>
        <p:sp>
          <p:nvSpPr>
            <p:cNvPr id="251" name="Rectangle 250"/>
            <p:cNvSpPr/>
            <p:nvPr/>
          </p:nvSpPr>
          <p:spPr>
            <a:xfrm>
              <a:off x="12165497" y="9432926"/>
              <a:ext cx="205406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2039600" y="9566586"/>
              <a:ext cx="457200" cy="22511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 baseline="0">
                <a:ea typeface="SimSun"/>
              </a:endParaRPr>
            </a:p>
          </p:txBody>
        </p:sp>
      </p:grpSp>
      <p:cxnSp>
        <p:nvCxnSpPr>
          <p:cNvPr id="253" name="Straight Arrow Connector 252"/>
          <p:cNvCxnSpPr/>
          <p:nvPr/>
        </p:nvCxnSpPr>
        <p:spPr bwMode="auto">
          <a:xfrm rot="21540000" flipV="1">
            <a:off x="3353677" y="1633608"/>
            <a:ext cx="311009" cy="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54" name="Straight Arrow Connector 253"/>
          <p:cNvCxnSpPr/>
          <p:nvPr/>
        </p:nvCxnSpPr>
        <p:spPr bwMode="auto">
          <a:xfrm rot="21540000" flipV="1">
            <a:off x="3361776" y="1398744"/>
            <a:ext cx="311009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55" name="Straight Arrow Connector 254"/>
          <p:cNvCxnSpPr/>
          <p:nvPr/>
        </p:nvCxnSpPr>
        <p:spPr bwMode="auto">
          <a:xfrm rot="21540000" flipV="1">
            <a:off x="3361776" y="1149304"/>
            <a:ext cx="311009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56" name="Straight Arrow Connector 255"/>
          <p:cNvCxnSpPr/>
          <p:nvPr/>
        </p:nvCxnSpPr>
        <p:spPr bwMode="auto">
          <a:xfrm rot="21540000" flipV="1">
            <a:off x="3361776" y="903102"/>
            <a:ext cx="311009" cy="0"/>
          </a:xfrm>
          <a:prstGeom prst="straightConnector1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257" name="Group 542"/>
          <p:cNvGrpSpPr>
            <a:grpSpLocks/>
          </p:cNvGrpSpPr>
          <p:nvPr/>
        </p:nvGrpSpPr>
        <p:grpSpPr bwMode="auto">
          <a:xfrm rot="-5400000">
            <a:off x="4022068" y="3796980"/>
            <a:ext cx="79367" cy="336927"/>
            <a:chOff x="864126" y="5082338"/>
            <a:chExt cx="1680557" cy="1219743"/>
          </a:xfrm>
        </p:grpSpPr>
        <p:cxnSp>
          <p:nvCxnSpPr>
            <p:cNvPr id="258" name="Straight Connector 257"/>
            <p:cNvCxnSpPr/>
            <p:nvPr/>
          </p:nvCxnSpPr>
          <p:spPr>
            <a:xfrm>
              <a:off x="1309980" y="5082338"/>
              <a:ext cx="754541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59" name="Straight Connector 258"/>
            <p:cNvCxnSpPr/>
            <p:nvPr/>
          </p:nvCxnSpPr>
          <p:spPr>
            <a:xfrm>
              <a:off x="1035602" y="5234806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/>
            <p:cNvCxnSpPr/>
            <p:nvPr/>
          </p:nvCxnSpPr>
          <p:spPr>
            <a:xfrm>
              <a:off x="1035602" y="5387274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261" name="Group 546"/>
            <p:cNvGrpSpPr>
              <a:grpSpLocks/>
            </p:cNvGrpSpPr>
            <p:nvPr/>
          </p:nvGrpSpPr>
          <p:grpSpPr bwMode="auto">
            <a:xfrm rot="10800000">
              <a:off x="865845" y="5232103"/>
              <a:ext cx="360375" cy="155035"/>
              <a:chOff x="5410200" y="1355506"/>
              <a:chExt cx="914400" cy="930494"/>
            </a:xfrm>
          </p:grpSpPr>
          <p:sp>
            <p:nvSpPr>
              <p:cNvPr id="305" name="Arc 304"/>
              <p:cNvSpPr/>
              <p:nvPr/>
            </p:nvSpPr>
            <p:spPr>
              <a:xfrm>
                <a:off x="4675446" y="1389870"/>
                <a:ext cx="1653485" cy="844694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306" name="Arc 305"/>
              <p:cNvSpPr/>
              <p:nvPr/>
            </p:nvSpPr>
            <p:spPr>
              <a:xfrm rot="5400000">
                <a:off x="5079841" y="985475"/>
                <a:ext cx="844694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262" name="Group 547"/>
            <p:cNvGrpSpPr>
              <a:grpSpLocks/>
            </p:cNvGrpSpPr>
            <p:nvPr/>
          </p:nvGrpSpPr>
          <p:grpSpPr bwMode="auto">
            <a:xfrm>
              <a:off x="2184308" y="5082338"/>
              <a:ext cx="360375" cy="152400"/>
              <a:chOff x="5410200" y="1355506"/>
              <a:chExt cx="914400" cy="930494"/>
            </a:xfrm>
          </p:grpSpPr>
          <p:sp>
            <p:nvSpPr>
              <p:cNvPr id="303" name="Arc 302"/>
              <p:cNvSpPr/>
              <p:nvPr/>
            </p:nvSpPr>
            <p:spPr>
              <a:xfrm>
                <a:off x="4845224" y="1355529"/>
                <a:ext cx="1305377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304" name="Arc 303"/>
              <p:cNvSpPr/>
              <p:nvPr/>
            </p:nvSpPr>
            <p:spPr>
              <a:xfrm rot="5400000">
                <a:off x="5032435" y="1168279"/>
                <a:ext cx="930900" cy="1305377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cxnSp>
          <p:nvCxnSpPr>
            <p:cNvPr id="263" name="Straight Connector 262"/>
            <p:cNvCxnSpPr/>
            <p:nvPr/>
          </p:nvCxnSpPr>
          <p:spPr>
            <a:xfrm>
              <a:off x="1035602" y="5692210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/>
            <p:cNvCxnSpPr/>
            <p:nvPr/>
          </p:nvCxnSpPr>
          <p:spPr>
            <a:xfrm>
              <a:off x="1035602" y="5545608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265" name="Group 550"/>
            <p:cNvGrpSpPr>
              <a:grpSpLocks/>
            </p:cNvGrpSpPr>
            <p:nvPr/>
          </p:nvGrpSpPr>
          <p:grpSpPr bwMode="auto">
            <a:xfrm rot="10800000">
              <a:off x="864126" y="5541557"/>
              <a:ext cx="360375" cy="155035"/>
              <a:chOff x="5410200" y="1355506"/>
              <a:chExt cx="914400" cy="930494"/>
            </a:xfrm>
          </p:grpSpPr>
          <p:sp>
            <p:nvSpPr>
              <p:cNvPr id="301" name="Arc 300"/>
              <p:cNvSpPr/>
              <p:nvPr/>
            </p:nvSpPr>
            <p:spPr>
              <a:xfrm>
                <a:off x="4671087" y="1346582"/>
                <a:ext cx="1653485" cy="950292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302" name="Arc 301"/>
              <p:cNvSpPr/>
              <p:nvPr/>
            </p:nvSpPr>
            <p:spPr>
              <a:xfrm rot="5400000">
                <a:off x="5022711" y="994997"/>
                <a:ext cx="950292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266" name="Group 551"/>
            <p:cNvGrpSpPr>
              <a:grpSpLocks/>
            </p:cNvGrpSpPr>
            <p:nvPr/>
          </p:nvGrpSpPr>
          <p:grpSpPr bwMode="auto">
            <a:xfrm>
              <a:off x="2182589" y="5391792"/>
              <a:ext cx="360375" cy="152400"/>
              <a:chOff x="5410200" y="1355506"/>
              <a:chExt cx="914400" cy="930494"/>
            </a:xfrm>
          </p:grpSpPr>
          <p:sp>
            <p:nvSpPr>
              <p:cNvPr id="299" name="Arc 298"/>
              <p:cNvSpPr/>
              <p:nvPr/>
            </p:nvSpPr>
            <p:spPr>
              <a:xfrm>
                <a:off x="5371771" y="1363761"/>
                <a:ext cx="957269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300" name="Arc 299"/>
              <p:cNvSpPr/>
              <p:nvPr/>
            </p:nvSpPr>
            <p:spPr>
              <a:xfrm rot="5400000">
                <a:off x="5384928" y="1350565"/>
                <a:ext cx="930900" cy="957269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cxnSp>
          <p:nvCxnSpPr>
            <p:cNvPr id="267" name="Straight Connector 266"/>
            <p:cNvCxnSpPr/>
            <p:nvPr/>
          </p:nvCxnSpPr>
          <p:spPr>
            <a:xfrm>
              <a:off x="1035602" y="5997145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/>
            <p:cNvCxnSpPr/>
            <p:nvPr/>
          </p:nvCxnSpPr>
          <p:spPr>
            <a:xfrm>
              <a:off x="1035602" y="5850543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269" name="Group 554"/>
            <p:cNvGrpSpPr>
              <a:grpSpLocks/>
            </p:cNvGrpSpPr>
            <p:nvPr/>
          </p:nvGrpSpPr>
          <p:grpSpPr bwMode="auto">
            <a:xfrm rot="10800000">
              <a:off x="864985" y="5847218"/>
              <a:ext cx="360375" cy="155035"/>
              <a:chOff x="5410200" y="1355506"/>
              <a:chExt cx="914400" cy="930494"/>
            </a:xfrm>
          </p:grpSpPr>
          <p:sp>
            <p:nvSpPr>
              <p:cNvPr id="297" name="Arc 296"/>
              <p:cNvSpPr/>
              <p:nvPr/>
            </p:nvSpPr>
            <p:spPr>
              <a:xfrm>
                <a:off x="4673225" y="1350928"/>
                <a:ext cx="1653485" cy="950292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98" name="Arc 297"/>
              <p:cNvSpPr/>
              <p:nvPr/>
            </p:nvSpPr>
            <p:spPr>
              <a:xfrm rot="5400000">
                <a:off x="5024849" y="999342"/>
                <a:ext cx="950292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270" name="Group 555"/>
            <p:cNvGrpSpPr>
              <a:grpSpLocks/>
            </p:cNvGrpSpPr>
            <p:nvPr/>
          </p:nvGrpSpPr>
          <p:grpSpPr bwMode="auto">
            <a:xfrm>
              <a:off x="2183448" y="5697453"/>
              <a:ext cx="360375" cy="152400"/>
              <a:chOff x="5410200" y="1355506"/>
              <a:chExt cx="914400" cy="930494"/>
            </a:xfrm>
          </p:grpSpPr>
          <p:sp>
            <p:nvSpPr>
              <p:cNvPr id="295" name="Arc 294"/>
              <p:cNvSpPr/>
              <p:nvPr/>
            </p:nvSpPr>
            <p:spPr>
              <a:xfrm>
                <a:off x="5369578" y="1359340"/>
                <a:ext cx="957269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96" name="Arc 295"/>
              <p:cNvSpPr/>
              <p:nvPr/>
            </p:nvSpPr>
            <p:spPr>
              <a:xfrm rot="5400000">
                <a:off x="5382736" y="1346144"/>
                <a:ext cx="930900" cy="957269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cxnSp>
          <p:nvCxnSpPr>
            <p:cNvPr id="271" name="Straight Connector 270"/>
            <p:cNvCxnSpPr/>
            <p:nvPr/>
          </p:nvCxnSpPr>
          <p:spPr>
            <a:xfrm>
              <a:off x="1035602" y="6302081"/>
              <a:ext cx="651660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/>
            <p:cNvCxnSpPr/>
            <p:nvPr/>
          </p:nvCxnSpPr>
          <p:spPr>
            <a:xfrm>
              <a:off x="1035602" y="6149613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273" name="Group 558"/>
            <p:cNvGrpSpPr>
              <a:grpSpLocks/>
            </p:cNvGrpSpPr>
            <p:nvPr/>
          </p:nvGrpSpPr>
          <p:grpSpPr bwMode="auto">
            <a:xfrm rot="10800000">
              <a:off x="865845" y="6147046"/>
              <a:ext cx="360375" cy="155035"/>
              <a:chOff x="5410200" y="1355506"/>
              <a:chExt cx="914400" cy="930494"/>
            </a:xfrm>
          </p:grpSpPr>
          <p:sp>
            <p:nvSpPr>
              <p:cNvPr id="277" name="Arc 276"/>
              <p:cNvSpPr/>
              <p:nvPr/>
            </p:nvSpPr>
            <p:spPr>
              <a:xfrm>
                <a:off x="4675418" y="1425864"/>
                <a:ext cx="1653485" cy="774303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94" name="Arc 293"/>
              <p:cNvSpPr/>
              <p:nvPr/>
            </p:nvSpPr>
            <p:spPr>
              <a:xfrm rot="5400000">
                <a:off x="5115037" y="986284"/>
                <a:ext cx="774303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  <p:grpSp>
          <p:nvGrpSpPr>
            <p:cNvPr id="274" name="Group 559"/>
            <p:cNvGrpSpPr>
              <a:grpSpLocks/>
            </p:cNvGrpSpPr>
            <p:nvPr/>
          </p:nvGrpSpPr>
          <p:grpSpPr bwMode="auto">
            <a:xfrm>
              <a:off x="2184308" y="5997281"/>
              <a:ext cx="360375" cy="152400"/>
              <a:chOff x="5410200" y="1355506"/>
              <a:chExt cx="914400" cy="930494"/>
            </a:xfrm>
          </p:grpSpPr>
          <p:sp>
            <p:nvSpPr>
              <p:cNvPr id="275" name="Arc 274"/>
              <p:cNvSpPr/>
              <p:nvPr/>
            </p:nvSpPr>
            <p:spPr>
              <a:xfrm>
                <a:off x="4845224" y="1354717"/>
                <a:ext cx="1305377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  <p:sp>
            <p:nvSpPr>
              <p:cNvPr id="276" name="Arc 275"/>
              <p:cNvSpPr/>
              <p:nvPr/>
            </p:nvSpPr>
            <p:spPr>
              <a:xfrm rot="5400000">
                <a:off x="5032435" y="1167467"/>
                <a:ext cx="930900" cy="1305377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 baseline="0">
                  <a:ea typeface="SimSun"/>
                </a:endParaRPr>
              </a:p>
            </p:txBody>
          </p:sp>
        </p:grpSp>
      </p:grpSp>
      <p:pic>
        <p:nvPicPr>
          <p:cNvPr id="307" name="Picture 3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9" y="1580369"/>
            <a:ext cx="3390969" cy="31227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08" name="Picture 3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54" y="1142300"/>
            <a:ext cx="3390969" cy="31227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09" name="Picture 3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55" y="880631"/>
            <a:ext cx="3390968" cy="31227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437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 a </a:t>
            </a:r>
            <a:r>
              <a:rPr lang="en-US" dirty="0" err="1" smtClean="0"/>
              <a:t>Multiscale</a:t>
            </a:r>
            <a:r>
              <a:rPr lang="en-US" dirty="0" smtClean="0"/>
              <a:t> CRUD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Understand the system, and its basic physics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Choose the framework, craft a workflow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justified assumptions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Uncover missing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Integrate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Validate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Validate again, then validate some more!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5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First: An Overall System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does CRUD come/go in a PWR primary loop?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66" y="1306878"/>
            <a:ext cx="3213334" cy="34080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H="1" flipV="1">
            <a:off x="5772151" y="4013004"/>
            <a:ext cx="1343024" cy="2601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15175" y="3933825"/>
            <a:ext cx="151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Cold Leg: 304SS, ~290C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5924551" y="2013610"/>
            <a:ext cx="1343024" cy="2601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67575" y="1934431"/>
            <a:ext cx="1870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Steam Generator: Alloy 600/690, 330C (Inlet) to 290C (Outlet)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2257425" y="4013005"/>
            <a:ext cx="1360372" cy="1809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250" y="3571781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Core: Contains fuel rods with sub-cooled boiling, removing particulates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2228850" y="2150264"/>
            <a:ext cx="2577364" cy="114641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4375" y="1528066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Hot Leg: 304SS, ~330C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2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High-Level Model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5075" y="4848904"/>
            <a:ext cx="2133600" cy="273844"/>
          </a:xfrm>
        </p:spPr>
        <p:txBody>
          <a:bodyPr/>
          <a:lstStyle/>
          <a:p>
            <a:r>
              <a:rPr lang="en-US" dirty="0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848904"/>
            <a:ext cx="2895600" cy="273844"/>
          </a:xfrm>
        </p:spPr>
        <p:txBody>
          <a:bodyPr/>
          <a:lstStyle/>
          <a:p>
            <a:r>
              <a:rPr lang="en-US" dirty="0" smtClean="0"/>
              <a:t>MIT </a:t>
            </a:r>
            <a:r>
              <a:rPr lang="en-US" dirty="0" err="1" smtClean="0"/>
              <a:t>Mesoscale</a:t>
            </a:r>
            <a:r>
              <a:rPr lang="en-US" dirty="0" smtClean="0"/>
              <a:t> Nuclear Materials Laboratory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638800" y="949986"/>
            <a:ext cx="1153391" cy="2154297"/>
            <a:chOff x="4256809" y="2133600"/>
            <a:chExt cx="1153391" cy="2809009"/>
          </a:xfrm>
        </p:grpSpPr>
        <p:sp>
          <p:nvSpPr>
            <p:cNvPr id="7" name="Arc 6"/>
            <p:cNvSpPr/>
            <p:nvPr/>
          </p:nvSpPr>
          <p:spPr bwMode="auto">
            <a:xfrm>
              <a:off x="4295473" y="2133600"/>
              <a:ext cx="1066800" cy="1066800"/>
            </a:xfrm>
            <a:prstGeom prst="arc">
              <a:avLst>
                <a:gd name="adj1" fmla="val 10884862"/>
                <a:gd name="adj2" fmla="val 0"/>
              </a:avLst>
            </a:prstGeom>
            <a:noFill/>
            <a:ln w="76200" cap="flat" cmpd="sng" algn="ctr">
              <a:gradFill>
                <a:gsLst>
                  <a:gs pos="0">
                    <a:srgbClr val="FFC000"/>
                  </a:gs>
                  <a:gs pos="100000">
                    <a:srgbClr val="00B050"/>
                  </a:gs>
                </a:gsLst>
                <a:lin ang="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825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334000" y="2667000"/>
              <a:ext cx="76200" cy="2275609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825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256809" y="2656609"/>
              <a:ext cx="76200" cy="2275609"/>
            </a:xfrm>
            <a:prstGeom prst="rect">
              <a:avLst/>
            </a:prstGeom>
            <a:gradFill>
              <a:gsLst>
                <a:gs pos="0">
                  <a:srgbClr val="FFC000"/>
                </a:gs>
                <a:gs pos="100000">
                  <a:srgbClr val="FF0000"/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825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58000" y="790575"/>
            <a:ext cx="20839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1"/>
                </a:solidFill>
              </a:rPr>
              <a:t>SG: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Alloy 600 or 690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Releases</a:t>
            </a:r>
            <a:r>
              <a:rPr lang="en-US" dirty="0" smtClean="0">
                <a:solidFill>
                  <a:schemeClr val="tx1"/>
                </a:solidFill>
              </a:rPr>
              <a:t> Ni/Fe via corrosion through oxides</a:t>
            </a:r>
          </a:p>
          <a:p>
            <a:endParaRPr lang="en-US" sz="600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Absorbs</a:t>
            </a:r>
            <a:r>
              <a:rPr lang="en-US" dirty="0" smtClean="0">
                <a:solidFill>
                  <a:schemeClr val="tx1"/>
                </a:solidFill>
              </a:rPr>
              <a:t> Ni/Fe via NiFe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O</a:t>
            </a:r>
            <a:r>
              <a:rPr lang="en-US" baseline="-25000" dirty="0" smtClean="0">
                <a:solidFill>
                  <a:schemeClr val="tx1"/>
                </a:solidFill>
              </a:rPr>
              <a:t>4</a:t>
            </a:r>
            <a:r>
              <a:rPr lang="en-US" dirty="0" smtClean="0">
                <a:solidFill>
                  <a:schemeClr val="tx1"/>
                </a:solidFill>
              </a:rPr>
              <a:t> 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H="1">
            <a:off x="3314700" y="3093893"/>
            <a:ext cx="2400300" cy="0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rgbClr val="FF12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3378200" y="3952875"/>
            <a:ext cx="3401291" cy="0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rgbClr val="0077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endCxn id="8" idx="2"/>
          </p:cNvCxnSpPr>
          <p:nvPr/>
        </p:nvCxnSpPr>
        <p:spPr bwMode="auto">
          <a:xfrm flipV="1">
            <a:off x="6741905" y="3104283"/>
            <a:ext cx="12186" cy="844382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rgbClr val="0077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5257800" y="784096"/>
            <a:ext cx="3733800" cy="21781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2438400" y="2276475"/>
            <a:ext cx="939800" cy="2438400"/>
          </a:xfrm>
          <a:prstGeom prst="ca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7000" y="1743075"/>
            <a:ext cx="3378200" cy="30353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5100" y="1768475"/>
            <a:ext cx="2273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1"/>
                </a:solidFill>
              </a:rPr>
              <a:t>Core: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Separate code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Absorbs</a:t>
            </a:r>
            <a:r>
              <a:rPr lang="en-US" dirty="0" smtClean="0">
                <a:solidFill>
                  <a:schemeClr val="tx1"/>
                </a:solidFill>
              </a:rPr>
              <a:t> Ni/Fe via crud growth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Model</a:t>
            </a:r>
            <a:r>
              <a:rPr lang="en-US" dirty="0" smtClean="0">
                <a:solidFill>
                  <a:schemeClr val="tx1"/>
                </a:solidFill>
              </a:rPr>
              <a:t> for now as a straight pipe w/temperature gradient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568700" y="2962276"/>
            <a:ext cx="5422900" cy="1752599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3000" y="3229203"/>
            <a:ext cx="5156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1"/>
                </a:solidFill>
              </a:rPr>
              <a:t>Hot/Cold Legs: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304 Stainless Steel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Releases</a:t>
            </a:r>
            <a:r>
              <a:rPr lang="en-US" dirty="0" smtClean="0">
                <a:solidFill>
                  <a:schemeClr val="tx1"/>
                </a:solidFill>
              </a:rPr>
              <a:t> Ni/Fe via corrosion through oxides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Absorbs</a:t>
            </a:r>
            <a:r>
              <a:rPr lang="en-US" dirty="0" smtClean="0">
                <a:solidFill>
                  <a:schemeClr val="tx1"/>
                </a:solidFill>
              </a:rPr>
              <a:t> Ni/Fe via NiFe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O</a:t>
            </a:r>
            <a:r>
              <a:rPr lang="en-US" baseline="-25000" dirty="0" smtClean="0">
                <a:solidFill>
                  <a:schemeClr val="tx1"/>
                </a:solidFill>
              </a:rPr>
              <a:t>4</a:t>
            </a:r>
            <a:r>
              <a:rPr lang="en-US" dirty="0" smtClean="0">
                <a:solidFill>
                  <a:schemeClr val="tx1"/>
                </a:solidFill>
              </a:rPr>
              <a:t> growth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2044" y="750029"/>
            <a:ext cx="487680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1"/>
                </a:solidFill>
              </a:rPr>
              <a:t>Model sections as straight or U-bend pipes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1"/>
                </a:solidFill>
              </a:rPr>
              <a:t>Impose temperature, compute oxidation at each point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35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  <p:bldP spid="16" grpId="0" animBg="1"/>
      <p:bldP spid="17" grpId="0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Next: Choose Main Approaches &amp; Tools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996498"/>
            <a:ext cx="2667000" cy="3014870"/>
            <a:chOff x="3733800" y="2590800"/>
            <a:chExt cx="1752600" cy="1981200"/>
          </a:xfrm>
        </p:grpSpPr>
        <p:sp>
          <p:nvSpPr>
            <p:cNvPr id="7" name="TextBox 6"/>
            <p:cNvSpPr txBox="1"/>
            <p:nvPr/>
          </p:nvSpPr>
          <p:spPr>
            <a:xfrm>
              <a:off x="3783874" y="2611961"/>
              <a:ext cx="1639793" cy="465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Molecular Dynamics (LAMMPS, Sandia)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733800" y="2590800"/>
              <a:ext cx="1752600" cy="19812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825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58125" y="989230"/>
            <a:ext cx="2680239" cy="3029835"/>
            <a:chOff x="3258125" y="2322730"/>
            <a:chExt cx="2680239" cy="3029835"/>
          </a:xfrm>
        </p:grpSpPr>
        <p:grpSp>
          <p:nvGrpSpPr>
            <p:cNvPr id="13" name="Group 12"/>
            <p:cNvGrpSpPr/>
            <p:nvPr/>
          </p:nvGrpSpPr>
          <p:grpSpPr>
            <a:xfrm>
              <a:off x="3258125" y="2322730"/>
              <a:ext cx="2680239" cy="3029835"/>
              <a:chOff x="5562600" y="2590800"/>
              <a:chExt cx="1752600" cy="19812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609871" y="3895721"/>
                <a:ext cx="1679107" cy="664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MOOSE </a:t>
                </a:r>
                <a:r>
                  <a:rPr lang="en-US" sz="2000" b="1" dirty="0" err="1" smtClean="0">
                    <a:solidFill>
                      <a:schemeClr val="tx1"/>
                    </a:solidFill>
                  </a:rPr>
                  <a:t>Mesoscale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 Oxidation, Diffusion Path Analysis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5562600" y="2590800"/>
                <a:ext cx="1752600" cy="19812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1825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11253" r="14231"/>
            <a:stretch/>
          </p:blipFill>
          <p:spPr>
            <a:xfrm>
              <a:off x="3319986" y="2953648"/>
              <a:ext cx="2560320" cy="126262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519702" y="2405581"/>
              <a:ext cx="21892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E. </a:t>
              </a:r>
              <a:r>
                <a:rPr lang="en-US" sz="1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Broitman</a:t>
              </a:r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R. Becker et al. PRICM-8</a:t>
              </a:r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, 2013.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72289" y="1000955"/>
            <a:ext cx="2669866" cy="3018109"/>
            <a:chOff x="7391400" y="2590801"/>
            <a:chExt cx="1752600" cy="1981200"/>
          </a:xfrm>
        </p:grpSpPr>
        <p:sp>
          <p:nvSpPr>
            <p:cNvPr id="19" name="TextBox 18"/>
            <p:cNvSpPr txBox="1"/>
            <p:nvPr/>
          </p:nvSpPr>
          <p:spPr>
            <a:xfrm>
              <a:off x="7391400" y="2630687"/>
              <a:ext cx="1752599" cy="46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MOOSE </a:t>
              </a:r>
              <a:r>
                <a:rPr lang="en-US" sz="2000" b="1" dirty="0" err="1" smtClean="0">
                  <a:solidFill>
                    <a:schemeClr val="tx1"/>
                  </a:solidFill>
                </a:rPr>
                <a:t>MultiApps</a:t>
              </a:r>
              <a:r>
                <a:rPr lang="en-US" sz="2000" b="1" dirty="0" smtClean="0">
                  <a:solidFill>
                    <a:schemeClr val="tx1"/>
                  </a:solidFill>
                </a:rPr>
                <a:t>, Transfers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7391400" y="2590801"/>
              <a:ext cx="1752600" cy="19812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825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63" y="1850275"/>
            <a:ext cx="2453037" cy="161682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066085" y="3487833"/>
            <a:ext cx="267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D. Gaston et al., INL </a:t>
            </a:r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Multiphysics</a:t>
            </a: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Group, 2013.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4105275"/>
            <a:ext cx="249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Fill in missing parameters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366670" y="4121129"/>
            <a:ext cx="249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Compute local metal release rates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72290" y="4121129"/>
            <a:ext cx="266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Integrate entire system for total CRUD source term</a:t>
            </a:r>
            <a:endParaRPr lang="en-US" dirty="0"/>
          </a:p>
        </p:txBody>
      </p:sp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80" y="1714142"/>
            <a:ext cx="2124276" cy="215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56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24002</TotalTime>
  <Words>2856</Words>
  <Application>Microsoft Office PowerPoint</Application>
  <PresentationFormat>On-screen Show (16:9)</PresentationFormat>
  <Paragraphs>603</Paragraphs>
  <Slides>53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ＭＳ Ｐゴシック</vt:lpstr>
      <vt:lpstr>ＭＳ Ｐゴシック</vt:lpstr>
      <vt:lpstr>SimSun</vt:lpstr>
      <vt:lpstr>Arial</vt:lpstr>
      <vt:lpstr>Arial Black</vt:lpstr>
      <vt:lpstr>Arial Narrow</vt:lpstr>
      <vt:lpstr>Calibri</vt:lpstr>
      <vt:lpstr>Cambria Math</vt:lpstr>
      <vt:lpstr>Garamond</vt:lpstr>
      <vt:lpstr>Times</vt:lpstr>
      <vt:lpstr>Times New Roman</vt:lpstr>
      <vt:lpstr>Office Theme</vt:lpstr>
      <vt:lpstr>Multiscale Modeling of the CRUD Source Term in Pressurized Water Reactors</vt:lpstr>
      <vt:lpstr>Multiscale Modeling for Nuclear Reactors</vt:lpstr>
      <vt:lpstr>Multiscale Modeling: Focus on CRUD</vt:lpstr>
      <vt:lpstr>What Is CRUD? Why Does It Matter?</vt:lpstr>
      <vt:lpstr>What Leads to CRUD?</vt:lpstr>
      <vt:lpstr>Planning a Multiscale CRUD Model</vt:lpstr>
      <vt:lpstr>First: An Overall System View</vt:lpstr>
      <vt:lpstr>High-Level Model Overview</vt:lpstr>
      <vt:lpstr>Next: Choose Main Approaches &amp; Tools</vt:lpstr>
      <vt:lpstr>Planning for Flexibility, Expandability</vt:lpstr>
      <vt:lpstr>Planning for Flexibility, Expandability</vt:lpstr>
      <vt:lpstr>Planning for Flexibility, Expandability</vt:lpstr>
      <vt:lpstr>Planning for Flexibility, Expandability</vt:lpstr>
      <vt:lpstr>Delineating Scales and Interscale Communication</vt:lpstr>
      <vt:lpstr>Engineering Scale: What Is Missing?</vt:lpstr>
      <vt:lpstr>Microscale: What Is Missing?</vt:lpstr>
      <vt:lpstr>Observations of CRUD from PWRs</vt:lpstr>
      <vt:lpstr>Observations Become Justified Assumptions</vt:lpstr>
      <vt:lpstr>Observations Become Justified Assumptions</vt:lpstr>
      <vt:lpstr>Choosing What (NOT) To Model</vt:lpstr>
      <vt:lpstr>Atomistic Scale: What Is Missing?</vt:lpstr>
      <vt:lpstr>Computing Unknown Diffusivities</vt:lpstr>
      <vt:lpstr>Computing Unknown Diffusivities: Cr-Ni Metal</vt:lpstr>
      <vt:lpstr>Computing Unknown Diffusivities: Alloy 600</vt:lpstr>
      <vt:lpstr>Computing Unknown Diffusivities: Alloy 690</vt:lpstr>
      <vt:lpstr>Computing Unknown Diffusivities: Cr2O3</vt:lpstr>
      <vt:lpstr>Computing Unknown Diffusivities: O in Cr2O3</vt:lpstr>
      <vt:lpstr>Unknown Diffusivities: Cr in Cr2O3</vt:lpstr>
      <vt:lpstr>Diffusion Coefficients in Cr2O3</vt:lpstr>
      <vt:lpstr>Unknown Diffusivities: (Fe,Ni)Cr2O4</vt:lpstr>
      <vt:lpstr>Unknown Diffusivities: (Fe,Ni)Cr2O4</vt:lpstr>
      <vt:lpstr>Overall Diffusion Coefficients</vt:lpstr>
      <vt:lpstr>Microscale Model Assumptions</vt:lpstr>
      <vt:lpstr>Microscale Model Assumptions: Oxide Thickness</vt:lpstr>
      <vt:lpstr>Feed Microscale into Engineering Scale</vt:lpstr>
      <vt:lpstr>Feed Microscale into Engineering Scale</vt:lpstr>
      <vt:lpstr>Putting it All Together</vt:lpstr>
      <vt:lpstr>Putting it All Together</vt:lpstr>
      <vt:lpstr>The (First) Final Result</vt:lpstr>
      <vt:lpstr>Intermediate Variables: Geometry, Diffusivity</vt:lpstr>
      <vt:lpstr>Intermediate Variables: Oxide Thickness</vt:lpstr>
      <vt:lpstr>Intermediate Variables: Release Rates (Linear)</vt:lpstr>
      <vt:lpstr>Intermediate Variables: Release Rates (Log)</vt:lpstr>
      <vt:lpstr>Validation: Single-Effect</vt:lpstr>
      <vt:lpstr>Validation: Single-Effect</vt:lpstr>
      <vt:lpstr>Microscale Validation</vt:lpstr>
      <vt:lpstr>PWR Plant (Integrated) Validation</vt:lpstr>
      <vt:lpstr>What Comes Next?</vt:lpstr>
      <vt:lpstr>Tip: Choose Your Framework Wisely</vt:lpstr>
      <vt:lpstr>Tip: Spend the Time to Write Modular Code</vt:lpstr>
      <vt:lpstr>Tip: Visualize Intermediate Variables</vt:lpstr>
      <vt:lpstr>Parting Notes: Take Control of Validation!</vt:lpstr>
      <vt:lpstr>Parting Notes: Take Control of Validation!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 Dennett</dc:creator>
  <cp:lastModifiedBy>Michael Philip Short</cp:lastModifiedBy>
  <cp:revision>541</cp:revision>
  <cp:lastPrinted>2015-05-16T20:06:16Z</cp:lastPrinted>
  <dcterms:created xsi:type="dcterms:W3CDTF">2015-04-23T15:01:22Z</dcterms:created>
  <dcterms:modified xsi:type="dcterms:W3CDTF">2016-02-15T20:53:25Z</dcterms:modified>
</cp:coreProperties>
</file>